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1642" r:id="rId2"/>
    <p:sldId id="1645" r:id="rId3"/>
    <p:sldId id="1644" r:id="rId4"/>
    <p:sldId id="1652" r:id="rId5"/>
    <p:sldId id="1653" r:id="rId6"/>
    <p:sldId id="1646" r:id="rId7"/>
    <p:sldId id="1651" r:id="rId8"/>
    <p:sldId id="1643" r:id="rId9"/>
    <p:sldId id="16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33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076-0F3E-413A-B910-F85DE5EB90F8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86B4-35C5-4E93-AD43-1F27A09F4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discussing the importance of careers and celebrating successes / wins. Fostering a culture of success and aspiration.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1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7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9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RCO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1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RCO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79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SSI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9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8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B58-F7B3-4820-BEF3-3A71064E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3E1A-6720-40B4-AC7B-2493B87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CFC0-DF76-4890-B905-A86E32B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81A6-76A3-48C4-AC67-3D08BE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A625-9A94-4ACF-8439-579BA80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5EE63B-3F22-4CCC-B606-DE28A5CED26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51D232-1802-483A-BA7A-A0C6C76CD9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6C6-4B59-4C5E-AA11-F186C4A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4600-8BD2-4CF5-8C9F-3DB96EF5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FF1A-FD1F-47D2-B22C-DB64BEB9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ED87-3371-470B-A97D-525AB847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0587-0DD2-45A7-BB59-5D97F8B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94CA7-4B68-4EF1-B782-D97E45F479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EA8A73-1B2F-48AB-93C7-B2AFE5D0DE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9A1D5D-F0E9-4A96-ACBA-13F29A2DB0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1C33-5A0E-4FB4-9254-D2F4A927D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B729-DB6C-4024-A0F5-455CB0C0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AAC-1094-4F72-9550-7288603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525A-D62E-4237-9446-1D99B5A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699-5F77-40FF-BCA1-0C3F5D5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8625E-452A-4420-9F9E-4EE32D5316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8F088-3815-4307-951B-85BC348E1A1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EC7E0B-9BBD-44B3-83C6-BA344540CDC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C45-A4BA-4251-848A-7D5C96E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2021-CAE7-41FC-861B-68EDF146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3F3-E5BF-4FB2-A295-70CB5A2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070B-59A7-47DB-A0E7-E6CD14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EFA1-71C9-49CC-8B6C-D0AA435F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E0D5-BAC0-4E2B-B85A-1FA8519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2B7F-9D77-4F4A-8C22-E572A949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6E743-F6E9-415A-BF91-3AEB604A53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BF365E-44B0-464D-8511-233871D9393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B7191-C9BC-498E-B084-CAAB9EEB406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8F4F-08D2-4658-BB67-C885E1A0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DDED-C901-4679-8D0C-3E8311A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0B06-F6EF-45F7-8C1C-5A10D117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8B24-389D-4746-98F3-F66BDE95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F71-9611-470B-BA64-26102EE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35A8-5307-44B5-859D-21C4A31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A52BA3-7427-482A-BB68-C698875D5A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895C99-075B-4821-A1E1-5E4EEFFB1EC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3D8737-E0AD-4A68-9119-9B5CECB429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8CE-456F-40BD-9001-306051F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C5A3-2C5C-4E6A-A739-B2938B7C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444A7-3CD9-4815-9D74-3CD2764E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1A19-5BAC-4757-8494-C255E79DD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E0C5-1C8F-46F4-A057-E9747526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6688-69C0-42C5-A313-BF2D77BB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A9CC6-71F2-48C4-9BF2-EB91619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75976-5427-4C29-ABA9-77DE0F4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2C0F79-48E5-412D-9653-6E5DF200129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B03578-EB95-47C6-8A17-1A09DA2087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50EADF-9FD1-476E-AA1B-7458EB445F7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BB72-D3EA-4A3A-B8C4-12CA7300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E1B0-21CE-4896-A1FA-AF0AE1B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904-5FC3-4928-9A03-75F18BD8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6006-1418-46B1-B20D-1FF3B77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49629-7274-4F1A-9DF5-A53480FC5B7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1AB309E-13C0-4D25-ABA2-E4C2A5D0D3B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D2F96C-73F8-4A32-9F78-A93FC2AB4C8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6073-085A-42C2-A833-F0A85F7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4FA3-8252-4E5D-9F46-60314AC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23BB-F146-494F-A6C3-F15667D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8A-2848-41A0-83A5-E81F0700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1EE-3AA7-4DBD-8E64-BEE450D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1D1D-FC89-42C0-B86B-AC6EF4FD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61A0-3A90-420B-A03C-D30CFCF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F243-B4A2-48C3-9838-5D7BE3B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361B-5432-4440-A4A9-ED22F68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B0584-0CD7-4F7B-8470-A3E20B48E35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AF1A47-1A8E-49A0-AEE1-88891FDF3A0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2DCAA3-6EEA-4594-969D-9D3C1A1C6E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1DF-D598-475D-B22E-A7C72C3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203CA-5920-4F4F-826B-ED34A267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272D-7FE6-4E62-9405-5B4DFEBC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1E24-FC59-49F6-9115-43D8192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690-683F-4E34-951C-2D26C3D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04FE-4C66-4D7F-A0C7-817A99B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4BC290-C6DE-4C2D-A428-2663C55A635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C60F96-5801-49B3-A16C-DE714F00F5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F81F0D-506A-4CC2-AFF3-A465B0AE5F8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696F-A96A-40DE-8628-90FC0A2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6C1-3398-4026-895D-B6F09E3B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5B0D6-120E-4F2E-9772-C56E5AA063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109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817BC5-4B01-4091-B181-1AD80832B197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622013" y="5420043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3DF506-161D-47A9-8867-F7EB415ABED0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5793739"/>
            <a:ext cx="794385" cy="103314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DDAC8-0ADA-4BDC-9071-D4E64304F3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27424"/>
              </p:ext>
            </p:extLst>
          </p:nvPr>
        </p:nvGraphicFramePr>
        <p:xfrm>
          <a:off x="3986463" y="6176963"/>
          <a:ext cx="42190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58">
                  <a:extLst>
                    <a:ext uri="{9D8B030D-6E8A-4147-A177-3AD203B41FA5}">
                      <a16:colId xmlns:a16="http://schemas.microsoft.com/office/drawing/2014/main" val="1930294558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4157844847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2651548957"/>
                    </a:ext>
                  </a:extLst>
                </a:gridCol>
              </a:tblGrid>
              <a:tr h="3249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Proud</a:t>
                      </a:r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62125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Ready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_ssJV_XfjQ" TargetMode="Externa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Year 9 Preferences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61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Tuesday 6</a:t>
            </a:r>
            <a:r>
              <a:rPr lang="en-GB" sz="2400" baseline="30000" dirty="0"/>
              <a:t>th</a:t>
            </a:r>
            <a:r>
              <a:rPr lang="en-GB" sz="2400" dirty="0"/>
              <a:t> February 2024 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Mr Smith, Mr Robinson and Ms Connery </a:t>
            </a:r>
          </a:p>
        </p:txBody>
      </p:sp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7D34-AFAD-4431-9919-473D0175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Weston and Proud</a:t>
            </a:r>
          </a:p>
        </p:txBody>
      </p:sp>
      <p:pic>
        <p:nvPicPr>
          <p:cNvPr id="1028" name="Picture 4" descr="Đổi nghề - First News - Trí Việt">
            <a:extLst>
              <a:ext uri="{FF2B5EF4-FFF2-40B4-BE49-F238E27FC236}">
                <a16:creationId xmlns:a16="http://schemas.microsoft.com/office/drawing/2014/main" id="{B464C0C5-B988-4004-AB10-83499964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77" y="2144309"/>
            <a:ext cx="6319471" cy="386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Rights Do You Have as an International Teacher in China? | the ...">
            <a:extLst>
              <a:ext uri="{FF2B5EF4-FFF2-40B4-BE49-F238E27FC236}">
                <a16:creationId xmlns:a16="http://schemas.microsoft.com/office/drawing/2014/main" id="{0A13A78F-C42F-4736-A9BA-B78BCD0D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032">
            <a:off x="328245" y="1027906"/>
            <a:ext cx="2257425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does a Mechanical Engineer Do? | Chegg Internships">
            <a:extLst>
              <a:ext uri="{FF2B5EF4-FFF2-40B4-BE49-F238E27FC236}">
                <a16:creationId xmlns:a16="http://schemas.microsoft.com/office/drawing/2014/main" id="{E1E4074E-34A1-44A1-9033-CFDDB5F3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111">
            <a:off x="352430" y="2701193"/>
            <a:ext cx="2183423" cy="1455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ctor of Medicine: Steps to Become a Medical Doctor | by Jerry Smith ...">
            <a:extLst>
              <a:ext uri="{FF2B5EF4-FFF2-40B4-BE49-F238E27FC236}">
                <a16:creationId xmlns:a16="http://schemas.microsoft.com/office/drawing/2014/main" id="{5DBF1AC7-9C25-4F1C-9334-EA3CCCC9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3440">
            <a:off x="230716" y="4308897"/>
            <a:ext cx="2493045" cy="166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tail Manager">
            <a:extLst>
              <a:ext uri="{FF2B5EF4-FFF2-40B4-BE49-F238E27FC236}">
                <a16:creationId xmlns:a16="http://schemas.microsoft.com/office/drawing/2014/main" id="{15BEB8E7-C58C-471D-8176-C0C83BC4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257">
            <a:off x="9365974" y="1138664"/>
            <a:ext cx="2257425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44 Best Pictures Black Hair Salons Rochester Ny : Pin by Aηgel Aura🦋 on ...">
            <a:extLst>
              <a:ext uri="{FF2B5EF4-FFF2-40B4-BE49-F238E27FC236}">
                <a16:creationId xmlns:a16="http://schemas.microsoft.com/office/drawing/2014/main" id="{DD8FA8B4-CFBC-470B-AAD6-B33EDBC4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627">
            <a:off x="9386608" y="2837269"/>
            <a:ext cx="2214657" cy="145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ood Info On Lawyers That Can Assist You - Law Articles">
            <a:extLst>
              <a:ext uri="{FF2B5EF4-FFF2-40B4-BE49-F238E27FC236}">
                <a16:creationId xmlns:a16="http://schemas.microsoft.com/office/drawing/2014/main" id="{268FE622-8BD3-4205-A587-86980156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938">
            <a:off x="9350730" y="4498103"/>
            <a:ext cx="2217629" cy="128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8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56FF-7AEC-4570-BAD2-BA8F9923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Preference Options </a:t>
            </a:r>
          </a:p>
        </p:txBody>
      </p:sp>
      <p:pic>
        <p:nvPicPr>
          <p:cNvPr id="1026" name="Picture 2" descr="Chemical Logo for Science or Research, Vector Illustration Stock Vector -  Illustration of drug, analyze: 125997610">
            <a:extLst>
              <a:ext uri="{FF2B5EF4-FFF2-40B4-BE49-F238E27FC236}">
                <a16:creationId xmlns:a16="http://schemas.microsoft.com/office/drawing/2014/main" id="{0EB1A268-20EA-4D1A-BC72-3A90EF1F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96" y="474497"/>
            <a:ext cx="2251276" cy="22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 Logo Images – Browse 61,067 Stock Photos, Vectors, and Video | Adobe  Stock">
            <a:extLst>
              <a:ext uri="{FF2B5EF4-FFF2-40B4-BE49-F238E27FC236}">
                <a16:creationId xmlns:a16="http://schemas.microsoft.com/office/drawing/2014/main" id="{DCE04E0E-6C19-46DA-89F7-CBA59FEC2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2"/>
          <a:stretch/>
        </p:blipFill>
        <p:spPr bwMode="auto">
          <a:xfrm>
            <a:off x="121436" y="3140441"/>
            <a:ext cx="2447563" cy="19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ed States of America Logo | Free Logo Design Tool from Flaming Text">
            <a:extLst>
              <a:ext uri="{FF2B5EF4-FFF2-40B4-BE49-F238E27FC236}">
                <a16:creationId xmlns:a16="http://schemas.microsoft.com/office/drawing/2014/main" id="{6FBB3CBD-777C-4F88-8A63-B5CC3E088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23733" r="12591" b="27276"/>
          <a:stretch/>
        </p:blipFill>
        <p:spPr bwMode="auto">
          <a:xfrm>
            <a:off x="430586" y="2863476"/>
            <a:ext cx="2136011" cy="6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ncing logo Template | PosterMyWall">
            <a:extLst>
              <a:ext uri="{FF2B5EF4-FFF2-40B4-BE49-F238E27FC236}">
                <a16:creationId xmlns:a16="http://schemas.microsoft.com/office/drawing/2014/main" id="{C1BE05D9-BE98-47CE-BEF5-FB312A62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75" y="4715331"/>
            <a:ext cx="1761160" cy="17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gineering logo - Online Discount Shop for Electronics, Apparel, Toys,  Books, Games, Computers, Shoes, Jewelry, Watches, Baby Products, Sports &amp;  Outdoors, Office Products, Bed &amp; Bath, Furniture, Tools, Hardware,  Automotive Parts, Accessories">
            <a:extLst>
              <a:ext uri="{FF2B5EF4-FFF2-40B4-BE49-F238E27FC236}">
                <a16:creationId xmlns:a16="http://schemas.microsoft.com/office/drawing/2014/main" id="{4AEE169F-E818-46E1-8612-6C937FB25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22110" r="20592" b="24050"/>
          <a:stretch/>
        </p:blipFill>
        <p:spPr bwMode="auto">
          <a:xfrm>
            <a:off x="4077680" y="1653511"/>
            <a:ext cx="1588580" cy="15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althwatch England: What are people's top five health and care issues for  2016? - Healthwatch Sefton">
            <a:extLst>
              <a:ext uri="{FF2B5EF4-FFF2-40B4-BE49-F238E27FC236}">
                <a16:creationId xmlns:a16="http://schemas.microsoft.com/office/drawing/2014/main" id="{7FA6A791-6475-4E97-89E5-99C6D79F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56" y="3463969"/>
            <a:ext cx="2409419" cy="12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usic Note Logo Images – Browse 154,537 Stock Photos, Vectors, and Video |  Adobe Stock">
            <a:extLst>
              <a:ext uri="{FF2B5EF4-FFF2-40B4-BE49-F238E27FC236}">
                <a16:creationId xmlns:a16="http://schemas.microsoft.com/office/drawing/2014/main" id="{96B82B10-45C5-402F-90DD-9BACC6CA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32" y="3105385"/>
            <a:ext cx="2136011" cy="14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ll Sports Logo Images – Browse 4,074 Stock Photos, Vectors, and Video |  Adobe Stock">
            <a:extLst>
              <a:ext uri="{FF2B5EF4-FFF2-40B4-BE49-F238E27FC236}">
                <a16:creationId xmlns:a16="http://schemas.microsoft.com/office/drawing/2014/main" id="{460B4B83-A058-4316-9F54-345B46361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25458" r="12082" b="25260"/>
          <a:stretch/>
        </p:blipFill>
        <p:spPr bwMode="auto">
          <a:xfrm>
            <a:off x="2190039" y="1828612"/>
            <a:ext cx="1717094" cy="1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usiness Logo - Free Vectors &amp; PSDs to Download">
            <a:extLst>
              <a:ext uri="{FF2B5EF4-FFF2-40B4-BE49-F238E27FC236}">
                <a16:creationId xmlns:a16="http://schemas.microsoft.com/office/drawing/2014/main" id="{D87CE9B8-2275-418E-8CD0-932573748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3" t="24411" r="29359" b="19448"/>
          <a:stretch/>
        </p:blipFill>
        <p:spPr bwMode="auto">
          <a:xfrm>
            <a:off x="3534771" y="4854321"/>
            <a:ext cx="1546956" cy="14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cience Computer Logo Icon Design Stock Vector | Adobe Stock">
            <a:extLst>
              <a:ext uri="{FF2B5EF4-FFF2-40B4-BE49-F238E27FC236}">
                <a16:creationId xmlns:a16="http://schemas.microsoft.com/office/drawing/2014/main" id="{EA95B0EF-3EA3-4187-864C-D39F86819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4" t="20186" r="13657" b="19328"/>
          <a:stretch/>
        </p:blipFill>
        <p:spPr bwMode="auto">
          <a:xfrm>
            <a:off x="5902472" y="1325562"/>
            <a:ext cx="1556510" cy="13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edia - Crunchbase Company Profile &amp; Funding">
            <a:extLst>
              <a:ext uri="{FF2B5EF4-FFF2-40B4-BE49-F238E27FC236}">
                <a16:creationId xmlns:a16="http://schemas.microsoft.com/office/drawing/2014/main" id="{5EE33245-9FA7-4A8B-B11E-B9D0B454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18" y="3572229"/>
            <a:ext cx="1588580" cy="15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28,800+ Drama Logo Stock Illustrations, Royalty-Free Vector Graphics &amp; Clip  Art - iStock">
            <a:extLst>
              <a:ext uri="{FF2B5EF4-FFF2-40B4-BE49-F238E27FC236}">
                <a16:creationId xmlns:a16="http://schemas.microsoft.com/office/drawing/2014/main" id="{D29E1EFE-DA51-4AD1-BC17-629BFDC0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85" y="2029683"/>
            <a:ext cx="2580974" cy="21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rtist Logo Design: Make Your Own Artist Logos">
            <a:extLst>
              <a:ext uri="{FF2B5EF4-FFF2-40B4-BE49-F238E27FC236}">
                <a16:creationId xmlns:a16="http://schemas.microsoft.com/office/drawing/2014/main" id="{F9EB82A3-EBA5-4189-AFDD-31F0D157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83" y="1142504"/>
            <a:ext cx="1372157" cy="13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hotography Logo PNG Transparent Images Free Download | Vector Files |  Pngtree">
            <a:extLst>
              <a:ext uri="{FF2B5EF4-FFF2-40B4-BE49-F238E27FC236}">
                <a16:creationId xmlns:a16="http://schemas.microsoft.com/office/drawing/2014/main" id="{279A7A68-1FAB-47F2-97C8-E7661183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8" y="4660219"/>
            <a:ext cx="1682727" cy="16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ealthy Food Logo - Free Vectors &amp; PSDs to Download">
            <a:extLst>
              <a:ext uri="{FF2B5EF4-FFF2-40B4-BE49-F238E27FC236}">
                <a16:creationId xmlns:a16="http://schemas.microsoft.com/office/drawing/2014/main" id="{23E3CA26-BD5E-42F9-9094-ED6704839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12244" r="18334" b="34265"/>
          <a:stretch/>
        </p:blipFill>
        <p:spPr bwMode="auto">
          <a:xfrm>
            <a:off x="6768294" y="4603397"/>
            <a:ext cx="1731763" cy="15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Location Symbol, Geography , Map, Logo, Globe transparent background PNG  clipart | HiClipart">
            <a:extLst>
              <a:ext uri="{FF2B5EF4-FFF2-40B4-BE49-F238E27FC236}">
                <a16:creationId xmlns:a16="http://schemas.microsoft.com/office/drawing/2014/main" id="{D6F1F8F6-EEF8-4D47-B3EB-D9EC4408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59" y="373734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istory Channel logo and symbol, meaning, history, PNG">
            <a:extLst>
              <a:ext uri="{FF2B5EF4-FFF2-40B4-BE49-F238E27FC236}">
                <a16:creationId xmlns:a16="http://schemas.microsoft.com/office/drawing/2014/main" id="{F1B0367D-909E-4F76-AB6E-42696F3A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48" y="2861189"/>
            <a:ext cx="1783861" cy="10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eligious Education | Rye Oak Primary School">
            <a:extLst>
              <a:ext uri="{FF2B5EF4-FFF2-40B4-BE49-F238E27FC236}">
                <a16:creationId xmlns:a16="http://schemas.microsoft.com/office/drawing/2014/main" id="{55781267-206E-45AD-ADBA-2676DCC5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09" y="3572229"/>
            <a:ext cx="1350363" cy="13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Media Studies | St Albans RC High School">
            <a:extLst>
              <a:ext uri="{FF2B5EF4-FFF2-40B4-BE49-F238E27FC236}">
                <a16:creationId xmlns:a16="http://schemas.microsoft.com/office/drawing/2014/main" id="{2D5FF399-3E1F-4D01-9D32-62459911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58" y="5124414"/>
            <a:ext cx="1784353" cy="10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earning spanish language class logo Royalty Free Vector">
            <a:extLst>
              <a:ext uri="{FF2B5EF4-FFF2-40B4-BE49-F238E27FC236}">
                <a16:creationId xmlns:a16="http://schemas.microsoft.com/office/drawing/2014/main" id="{97183F6A-6F7A-4035-A373-B4D43764C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26149" r="20874" b="40971"/>
          <a:stretch/>
        </p:blipFill>
        <p:spPr bwMode="auto">
          <a:xfrm>
            <a:off x="9806716" y="1242388"/>
            <a:ext cx="2385284" cy="14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Statistics Linear Icon. Modern Outline Statistics Logo Concept O Stock  Vector - Illustration of report, chart: 133515482">
            <a:extLst>
              <a:ext uri="{FF2B5EF4-FFF2-40B4-BE49-F238E27FC236}">
                <a16:creationId xmlns:a16="http://schemas.microsoft.com/office/drawing/2014/main" id="{D28DEFEC-D3E9-4D14-8671-D394680E8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t="16660" r="22241" b="31640"/>
          <a:stretch/>
        </p:blipFill>
        <p:spPr bwMode="auto">
          <a:xfrm>
            <a:off x="1687919" y="354753"/>
            <a:ext cx="1684922" cy="15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3,841 Logo Physical Education Images, Stock Photos, 3D objects, &amp; Vectors |  Shutterstock">
            <a:extLst>
              <a:ext uri="{FF2B5EF4-FFF2-40B4-BE49-F238E27FC236}">
                <a16:creationId xmlns:a16="http://schemas.microsoft.com/office/drawing/2014/main" id="{3CCF9751-6673-4C03-9D9F-B3DC0633A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24487" r="28653" b="31436"/>
          <a:stretch/>
        </p:blipFill>
        <p:spPr bwMode="auto">
          <a:xfrm>
            <a:off x="9399552" y="809143"/>
            <a:ext cx="1178776" cy="11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Stretford Grammar School - PSHCE">
            <a:extLst>
              <a:ext uri="{FF2B5EF4-FFF2-40B4-BE49-F238E27FC236}">
                <a16:creationId xmlns:a16="http://schemas.microsoft.com/office/drawing/2014/main" id="{1FCC470F-5197-46B6-85F7-BDC2B7A8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6" y="5186529"/>
            <a:ext cx="1080821" cy="13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56FF-7AEC-4570-BAD2-BA8F9923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Informed Choices </a:t>
            </a:r>
          </a:p>
        </p:txBody>
      </p:sp>
      <p:pic>
        <p:nvPicPr>
          <p:cNvPr id="4" name="Online Media 3" title="Careers Service - GCSE subject choices advice">
            <a:hlinkClick r:id="" action="ppaction://media"/>
            <a:extLst>
              <a:ext uri="{FF2B5EF4-FFF2-40B4-BE49-F238E27FC236}">
                <a16:creationId xmlns:a16="http://schemas.microsoft.com/office/drawing/2014/main" id="{CEAD3DA0-0319-4E14-9A42-0CFB604876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8197" y="1024360"/>
            <a:ext cx="8652719" cy="48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56FF-7AEC-4570-BAD2-BA8F9923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990" y="0"/>
            <a:ext cx="7325810" cy="1325563"/>
          </a:xfrm>
        </p:spPr>
        <p:txBody>
          <a:bodyPr/>
          <a:lstStyle/>
          <a:p>
            <a:pPr algn="ctr"/>
            <a:r>
              <a:rPr lang="en-GB" dirty="0"/>
              <a:t>Key Questions </a:t>
            </a:r>
          </a:p>
        </p:txBody>
      </p:sp>
      <p:pic>
        <p:nvPicPr>
          <p:cNvPr id="2052" name="Picture 4" descr="6 Questions To Ask Yourself Weekly - Thrive Global">
            <a:extLst>
              <a:ext uri="{FF2B5EF4-FFF2-40B4-BE49-F238E27FC236}">
                <a16:creationId xmlns:a16="http://schemas.microsoft.com/office/drawing/2014/main" id="{8B57E09B-C6BC-4F4B-96A6-419A02C69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5D5D7"/>
              </a:clrFrom>
              <a:clrTo>
                <a:srgbClr val="D5D5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7512" r="8314" b="8809"/>
          <a:stretch/>
        </p:blipFill>
        <p:spPr bwMode="auto">
          <a:xfrm>
            <a:off x="416689" y="607933"/>
            <a:ext cx="3889093" cy="41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D8657C-790B-4C4E-9A14-57D7054E85B0}"/>
              </a:ext>
            </a:extLst>
          </p:cNvPr>
          <p:cNvSpPr txBox="1">
            <a:spLocks/>
          </p:cNvSpPr>
          <p:nvPr/>
        </p:nvSpPr>
        <p:spPr>
          <a:xfrm>
            <a:off x="4305782" y="1166541"/>
            <a:ext cx="7801337" cy="3856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100" b="0" dirty="0">
                <a:latin typeface="+mn-lt"/>
              </a:rPr>
              <a:t>What am I good at?</a:t>
            </a:r>
            <a:br>
              <a:rPr lang="en-GB" sz="4100" b="0" dirty="0">
                <a:latin typeface="+mn-lt"/>
              </a:rPr>
            </a:br>
            <a:endParaRPr lang="en-GB" sz="4100" b="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100" b="0" dirty="0">
                <a:latin typeface="+mn-lt"/>
              </a:rPr>
              <a:t>What am I interested in?</a:t>
            </a:r>
            <a:br>
              <a:rPr lang="en-GB" sz="4100" b="0" dirty="0">
                <a:latin typeface="+mn-lt"/>
              </a:rPr>
            </a:br>
            <a:endParaRPr lang="en-GB" sz="4100" b="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100" b="0" dirty="0">
                <a:latin typeface="+mn-lt"/>
              </a:rPr>
              <a:t>What do I enjoy?</a:t>
            </a:r>
            <a:br>
              <a:rPr lang="en-GB" sz="4100" b="0" dirty="0">
                <a:latin typeface="+mn-lt"/>
              </a:rPr>
            </a:br>
            <a:endParaRPr lang="en-GB" sz="4100" b="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100" b="0" dirty="0">
                <a:latin typeface="+mn-lt"/>
              </a:rPr>
              <a:t>Does it link to what I want to do in the future?</a:t>
            </a:r>
            <a:endParaRPr lang="en-GB" sz="4100" b="0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EDF8F1-4880-4822-8177-7685085264CA}"/>
              </a:ext>
            </a:extLst>
          </p:cNvPr>
          <p:cNvSpPr txBox="1">
            <a:spLocks/>
          </p:cNvSpPr>
          <p:nvPr/>
        </p:nvSpPr>
        <p:spPr>
          <a:xfrm>
            <a:off x="976132" y="5206417"/>
            <a:ext cx="9973519" cy="104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0" dirty="0">
                <a:solidFill>
                  <a:srgbClr val="FF0000"/>
                </a:solidFill>
                <a:latin typeface="+mn-lt"/>
              </a:rPr>
              <a:t>What will </a:t>
            </a:r>
            <a:r>
              <a:rPr lang="en-GB" sz="5400" dirty="0">
                <a:solidFill>
                  <a:srgbClr val="FF0000"/>
                </a:solidFill>
                <a:latin typeface="+mn-lt"/>
              </a:rPr>
              <a:t>I CHOOSE </a:t>
            </a:r>
            <a:r>
              <a:rPr lang="en-GB" sz="5400" b="0" dirty="0">
                <a:solidFill>
                  <a:srgbClr val="FF0000"/>
                </a:solidFill>
                <a:latin typeface="+mn-lt"/>
              </a:rPr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28280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8323-F9D5-4BB8-944B-458623A5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Compulsory Lessons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6468-92A9-4311-BC2A-191F194A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English Language </a:t>
            </a:r>
          </a:p>
          <a:p>
            <a:r>
              <a:rPr lang="en-GB" sz="3200" dirty="0"/>
              <a:t>English Literature (early entry at the end of year 10)</a:t>
            </a:r>
          </a:p>
          <a:p>
            <a:r>
              <a:rPr lang="en-GB" sz="3200" dirty="0"/>
              <a:t>Maths </a:t>
            </a:r>
          </a:p>
          <a:p>
            <a:r>
              <a:rPr lang="en-GB" sz="3200" dirty="0"/>
              <a:t>Science*</a:t>
            </a:r>
          </a:p>
          <a:p>
            <a:r>
              <a:rPr lang="en-GB" sz="3200" dirty="0"/>
              <a:t>PE </a:t>
            </a:r>
          </a:p>
          <a:p>
            <a:r>
              <a:rPr lang="en-GB" sz="3200" dirty="0"/>
              <a:t>PSHE </a:t>
            </a:r>
          </a:p>
        </p:txBody>
      </p:sp>
    </p:spTree>
    <p:extLst>
      <p:ext uri="{BB962C8B-B14F-4D97-AF65-F5344CB8AC3E}">
        <p14:creationId xmlns:p14="http://schemas.microsoft.com/office/powerpoint/2010/main" val="23367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8323-F9D5-4BB8-944B-458623A5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Compulsory Lessons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6468-92A9-4311-BC2A-191F194A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Attend all lessons </a:t>
            </a:r>
          </a:p>
          <a:p>
            <a:endParaRPr lang="en-GB" sz="3200" dirty="0"/>
          </a:p>
          <a:p>
            <a:r>
              <a:rPr lang="en-GB" sz="3200" dirty="0"/>
              <a:t>Fill in any gaps in your knowledge</a:t>
            </a:r>
          </a:p>
          <a:p>
            <a:endParaRPr lang="en-GB" sz="3200" dirty="0"/>
          </a:p>
          <a:p>
            <a:r>
              <a:rPr lang="en-GB" sz="3200" dirty="0"/>
              <a:t>Know your working targets </a:t>
            </a:r>
          </a:p>
          <a:p>
            <a:endParaRPr lang="en-GB" sz="3200" dirty="0"/>
          </a:p>
          <a:p>
            <a:r>
              <a:rPr lang="en-GB" sz="3200" dirty="0"/>
              <a:t>Do any pre-reading or exploration of key topics </a:t>
            </a:r>
          </a:p>
        </p:txBody>
      </p:sp>
    </p:spTree>
    <p:extLst>
      <p:ext uri="{BB962C8B-B14F-4D97-AF65-F5344CB8AC3E}">
        <p14:creationId xmlns:p14="http://schemas.microsoft.com/office/powerpoint/2010/main" val="162765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53BA-A50A-4F28-BD5C-2D044668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0" y="0"/>
            <a:ext cx="10515600" cy="1325563"/>
          </a:xfrm>
        </p:spPr>
        <p:txBody>
          <a:bodyPr/>
          <a:lstStyle/>
          <a:p>
            <a:r>
              <a:rPr lang="en-GB" dirty="0"/>
              <a:t>What happens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5125-65C2-45B4-8AA9-CE62B85C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0" y="1230086"/>
            <a:ext cx="11908970" cy="481194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What you need to do</a:t>
            </a:r>
          </a:p>
          <a:p>
            <a:pPr lvl="1"/>
            <a:r>
              <a:rPr lang="en-GB" dirty="0"/>
              <a:t>Ensure someone from home is attending on Thursday</a:t>
            </a:r>
          </a:p>
          <a:p>
            <a:pPr lvl="1"/>
            <a:r>
              <a:rPr lang="en-GB" dirty="0"/>
              <a:t>Reflect on the presentations given/ You will also find these on our website</a:t>
            </a:r>
          </a:p>
          <a:p>
            <a:pPr lvl="1"/>
            <a:r>
              <a:rPr lang="en-GB" dirty="0"/>
              <a:t>Talk to teachers and staff if you have any additional questions</a:t>
            </a:r>
          </a:p>
          <a:p>
            <a:pPr lvl="1"/>
            <a:r>
              <a:rPr lang="en-GB" dirty="0"/>
              <a:t>Meet the deadline for returning your Preferences Form </a:t>
            </a:r>
          </a:p>
          <a:p>
            <a:endParaRPr lang="en-GB" dirty="0"/>
          </a:p>
          <a:p>
            <a:r>
              <a:rPr lang="en-GB" dirty="0"/>
              <a:t>What the school will do</a:t>
            </a:r>
          </a:p>
          <a:p>
            <a:pPr lvl="1"/>
            <a:r>
              <a:rPr lang="en-GB" dirty="0"/>
              <a:t>Present key information to those from home this Thursday</a:t>
            </a:r>
          </a:p>
          <a:p>
            <a:pPr lvl="2"/>
            <a:r>
              <a:rPr lang="en-GB" dirty="0"/>
              <a:t>3:30 – 3:50pm  OR 5:15 – 5:35pm</a:t>
            </a:r>
          </a:p>
          <a:p>
            <a:pPr lvl="1"/>
            <a:r>
              <a:rPr lang="en-GB" dirty="0"/>
              <a:t>Offer support and guidance to give you the best chance of being successful</a:t>
            </a:r>
          </a:p>
          <a:p>
            <a:pPr lvl="1"/>
            <a:r>
              <a:rPr lang="en-GB" dirty="0"/>
              <a:t>Listen and respond to any questions you have</a:t>
            </a:r>
          </a:p>
          <a:p>
            <a:pPr lvl="1"/>
            <a:r>
              <a:rPr lang="en-GB" dirty="0"/>
              <a:t>Do our absolute best to give you the preferences you wish</a:t>
            </a:r>
          </a:p>
          <a:p>
            <a:pPr lvl="2"/>
            <a:r>
              <a:rPr lang="en-GB" dirty="0"/>
              <a:t>If you meet the deadline it gives the best chance of this happening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2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D588-AAB2-4793-B48A-2FD1AF63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A213-D980-4F21-9864-E61CDD90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102"/>
            <a:ext cx="99411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Spring 1 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Roadshow Assemblies </a:t>
            </a:r>
          </a:p>
          <a:p>
            <a:r>
              <a:rPr lang="en-GB" sz="2400" dirty="0"/>
              <a:t>Preference / Parents’ Evening</a:t>
            </a:r>
          </a:p>
          <a:p>
            <a:r>
              <a:rPr lang="en-GB" sz="2400" dirty="0"/>
              <a:t>Pathways for students </a:t>
            </a:r>
          </a:p>
          <a:p>
            <a:r>
              <a:rPr lang="en-GB" sz="2400" dirty="0"/>
              <a:t>Making decisions about choices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3437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277</Words>
  <Application>Microsoft Office PowerPoint</Application>
  <PresentationFormat>Widescreen</PresentationFormat>
  <Paragraphs>66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1_Office Theme</vt:lpstr>
      <vt:lpstr>Year 9 Preferences </vt:lpstr>
      <vt:lpstr>Weston and Proud</vt:lpstr>
      <vt:lpstr>Preference Options </vt:lpstr>
      <vt:lpstr>Informed Choices </vt:lpstr>
      <vt:lpstr>Key Questions </vt:lpstr>
      <vt:lpstr>Compulsory Lessons  </vt:lpstr>
      <vt:lpstr>Compulsory Lessons  </vt:lpstr>
      <vt:lpstr>What happens next? </vt:lpstr>
      <vt:lpstr>Timeline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at WSS</dc:title>
  <dc:creator>Andy Papanicolaou</dc:creator>
  <cp:lastModifiedBy>Stephen Smith</cp:lastModifiedBy>
  <cp:revision>28</cp:revision>
  <dcterms:created xsi:type="dcterms:W3CDTF">2023-08-25T10:52:45Z</dcterms:created>
  <dcterms:modified xsi:type="dcterms:W3CDTF">2024-02-05T13:23:34Z</dcterms:modified>
</cp:coreProperties>
</file>