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1642" r:id="rId2"/>
    <p:sldId id="1654" r:id="rId3"/>
    <p:sldId id="1649" r:id="rId4"/>
    <p:sldId id="1650" r:id="rId5"/>
    <p:sldId id="1652" r:id="rId6"/>
    <p:sldId id="1653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6633" autoAdjust="0"/>
  </p:normalViewPr>
  <p:slideViewPr>
    <p:cSldViewPr snapToGrid="0">
      <p:cViewPr varScale="1">
        <p:scale>
          <a:sx n="85" d="100"/>
          <a:sy n="85" d="100"/>
        </p:scale>
        <p:origin x="155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4CD076-0F3E-413A-B910-F85DE5EB90F8}" type="datetimeFigureOut">
              <a:rPr lang="en-GB" smtClean="0"/>
              <a:t>30/01/2024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6E86B4-35C5-4E93-AD43-1F27A09F4E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44705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D6E86B4-35C5-4E93-AD43-1F27A09F4E09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4208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D6E86B4-35C5-4E93-AD43-1F27A09F4E09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51793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Music videos – gender / race </a:t>
            </a:r>
          </a:p>
          <a:p>
            <a:r>
              <a:rPr lang="en-GB" dirty="0"/>
              <a:t>Social media platforms and websites 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D6E86B4-35C5-4E93-AD43-1F27A09F4E09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85078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0FAB58-F7B3-4820-BEF3-3A71064EB3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D743E1A-6720-40B4-AC7B-2493B87CBC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83CFC0-DF76-4890-B905-A86E32B08F0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530DC86-46A1-4B47-93AF-244A9677A37E}" type="datetimeFigureOut">
              <a:rPr lang="en-GB" smtClean="0"/>
              <a:t>30/01/2024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3681A6-76A3-48C4-AC67-3D08BE73CE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2800" b="1"/>
            </a:lvl1pPr>
          </a:lstStyle>
          <a:p>
            <a:r>
              <a:rPr lang="en-US"/>
              <a:t>Weston </a:t>
            </a:r>
            <a:r>
              <a:rPr lang="en-US">
                <a:solidFill>
                  <a:srgbClr val="0070C0"/>
                </a:solidFill>
              </a:rPr>
              <a:t>&amp;</a:t>
            </a:r>
            <a:r>
              <a:rPr lang="en-US"/>
              <a:t> Proud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BBA625-9A94-4ACF-8439-579BA80874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5BEDA81-03EA-4D1C-AD75-F6423F72EEA7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6" descr="Logo&#10;&#10;Description automatically generated">
            <a:extLst>
              <a:ext uri="{FF2B5EF4-FFF2-40B4-BE49-F238E27FC236}">
                <a16:creationId xmlns:a16="http://schemas.microsoft.com/office/drawing/2014/main" id="{3C5EE63B-3F22-4CCC-B606-DE28A5CED26F}"/>
              </a:ext>
            </a:extLst>
          </p:cNvPr>
          <p:cNvPicPr/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389" b="20682"/>
          <a:stretch/>
        </p:blipFill>
        <p:spPr bwMode="auto">
          <a:xfrm>
            <a:off x="10444480" y="5356629"/>
            <a:ext cx="1818640" cy="151384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" name="Picture 7" descr="Logo&#10;&#10;Description automatically generated">
            <a:extLst>
              <a:ext uri="{FF2B5EF4-FFF2-40B4-BE49-F238E27FC236}">
                <a16:creationId xmlns:a16="http://schemas.microsoft.com/office/drawing/2014/main" id="{3551D232-1802-483A-BA7A-A0C6C76CD918}"/>
              </a:ext>
            </a:extLst>
          </p:cNvPr>
          <p:cNvPicPr/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15" y="5793739"/>
            <a:ext cx="794385" cy="10331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48203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4896C6-4B59-4C5E-AA11-F186C4A250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C624600-8BD2-4CF5-8C9F-3DB96EF547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89FF1A-FD1F-47D2-B22C-DB64BEB9F80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530DC86-46A1-4B47-93AF-244A9677A37E}" type="datetimeFigureOut">
              <a:rPr lang="en-GB" smtClean="0"/>
              <a:t>30/01/2024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E7ED87-3371-470B-A97D-525AB84775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420587-0DD2-45A7-BB59-5D97F8B091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5BEDA81-03EA-4D1C-AD75-F6423F72EEA7}" type="slidenum">
              <a:rPr lang="en-GB" smtClean="0"/>
              <a:t>‹#›</a:t>
            </a:fld>
            <a:endParaRPr lang="en-GB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BBF94CA7-4B68-4EF1-B782-D97E45F479ED}"/>
              </a:ext>
            </a:extLst>
          </p:cNvPr>
          <p:cNvSpPr txBox="1">
            <a:spLocks/>
          </p:cNvSpPr>
          <p:nvPr userDrawn="1"/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800" b="1" kern="120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Weston </a:t>
            </a:r>
            <a:r>
              <a:rPr lang="en-US">
                <a:solidFill>
                  <a:srgbClr val="0070C0"/>
                </a:solidFill>
              </a:rPr>
              <a:t>&amp;</a:t>
            </a:r>
            <a:r>
              <a:rPr lang="en-US"/>
              <a:t> Proud</a:t>
            </a:r>
            <a:endParaRPr lang="en-GB"/>
          </a:p>
        </p:txBody>
      </p:sp>
      <p:pic>
        <p:nvPicPr>
          <p:cNvPr id="8" name="Picture 7" descr="Logo&#10;&#10;Description automatically generated">
            <a:extLst>
              <a:ext uri="{FF2B5EF4-FFF2-40B4-BE49-F238E27FC236}">
                <a16:creationId xmlns:a16="http://schemas.microsoft.com/office/drawing/2014/main" id="{16EA8A73-1B2F-48AB-93C7-B2AFE5D0DE4C}"/>
              </a:ext>
            </a:extLst>
          </p:cNvPr>
          <p:cNvPicPr/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389" b="20682"/>
          <a:stretch/>
        </p:blipFill>
        <p:spPr bwMode="auto">
          <a:xfrm>
            <a:off x="10444480" y="5356629"/>
            <a:ext cx="1818640" cy="151384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9" name="Picture 8" descr="Logo&#10;&#10;Description automatically generated">
            <a:extLst>
              <a:ext uri="{FF2B5EF4-FFF2-40B4-BE49-F238E27FC236}">
                <a16:creationId xmlns:a16="http://schemas.microsoft.com/office/drawing/2014/main" id="{469A1D5D-F0E9-4A96-ACBA-13F29A2DB008}"/>
              </a:ext>
            </a:extLst>
          </p:cNvPr>
          <p:cNvPicPr/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15" y="5793739"/>
            <a:ext cx="794385" cy="10331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39647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CD91C33-5A0E-4FB4-9254-D2F4A927D16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F4CB729-DB6C-4024-A0F5-455CB0C081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D3FAAC-1094-4F72-9550-72886036BAE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530DC86-46A1-4B47-93AF-244A9677A37E}" type="datetimeFigureOut">
              <a:rPr lang="en-GB" smtClean="0"/>
              <a:t>30/01/2024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92525A-D62E-4237-9446-1D99B5AA3E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530699-5F77-40FF-BCA1-0C3F5D5977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5BEDA81-03EA-4D1C-AD75-F6423F72EEA7}" type="slidenum">
              <a:rPr lang="en-GB" smtClean="0"/>
              <a:t>‹#›</a:t>
            </a:fld>
            <a:endParaRPr lang="en-GB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61F8625E-452A-4420-9F9E-4EE32D531603}"/>
              </a:ext>
            </a:extLst>
          </p:cNvPr>
          <p:cNvSpPr txBox="1">
            <a:spLocks/>
          </p:cNvSpPr>
          <p:nvPr userDrawn="1"/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800" b="1" kern="120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Weston </a:t>
            </a:r>
            <a:r>
              <a:rPr lang="en-US">
                <a:solidFill>
                  <a:srgbClr val="0070C0"/>
                </a:solidFill>
              </a:rPr>
              <a:t>&amp;</a:t>
            </a:r>
            <a:r>
              <a:rPr lang="en-US"/>
              <a:t> Proud</a:t>
            </a:r>
            <a:endParaRPr lang="en-GB"/>
          </a:p>
        </p:txBody>
      </p:sp>
      <p:pic>
        <p:nvPicPr>
          <p:cNvPr id="8" name="Picture 7" descr="Logo&#10;&#10;Description automatically generated">
            <a:extLst>
              <a:ext uri="{FF2B5EF4-FFF2-40B4-BE49-F238E27FC236}">
                <a16:creationId xmlns:a16="http://schemas.microsoft.com/office/drawing/2014/main" id="{F478F088-3815-4307-951B-85BC348E1A16}"/>
              </a:ext>
            </a:extLst>
          </p:cNvPr>
          <p:cNvPicPr/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389" b="20682"/>
          <a:stretch/>
        </p:blipFill>
        <p:spPr bwMode="auto">
          <a:xfrm>
            <a:off x="10444480" y="5356629"/>
            <a:ext cx="1818640" cy="151384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9" name="Picture 8" descr="Logo&#10;&#10;Description automatically generated">
            <a:extLst>
              <a:ext uri="{FF2B5EF4-FFF2-40B4-BE49-F238E27FC236}">
                <a16:creationId xmlns:a16="http://schemas.microsoft.com/office/drawing/2014/main" id="{B9EC7E0B-9BBD-44B3-83C6-BA344540CDC1}"/>
              </a:ext>
            </a:extLst>
          </p:cNvPr>
          <p:cNvPicPr/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15" y="5793739"/>
            <a:ext cx="794385" cy="10331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25271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703C45-A4BA-4251-848A-7D5C96E9FF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662021-CAE7-41FC-861B-68EDF14635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76421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D2F3F3-E5BF-4FB2-A295-70CB5A293B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62070B-59A7-47DB-A0E7-E6CD149C72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C7EFA1-71C9-49CC-8B6C-D0AA435F079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530DC86-46A1-4B47-93AF-244A9677A37E}" type="datetimeFigureOut">
              <a:rPr lang="en-GB" smtClean="0"/>
              <a:t>30/01/2024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94E0D5-BAC0-4E2B-B85A-1FA8519DFE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D72B7F-9D77-4F4A-8C22-E572A949AF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5BEDA81-03EA-4D1C-AD75-F6423F72EEA7}" type="slidenum">
              <a:rPr lang="en-GB" smtClean="0"/>
              <a:t>‹#›</a:t>
            </a:fld>
            <a:endParaRPr lang="en-GB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92A6E743-F6E9-415A-BF91-3AEB604A5333}"/>
              </a:ext>
            </a:extLst>
          </p:cNvPr>
          <p:cNvSpPr txBox="1">
            <a:spLocks/>
          </p:cNvSpPr>
          <p:nvPr userDrawn="1"/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800" b="1" kern="120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Weston </a:t>
            </a:r>
            <a:r>
              <a:rPr lang="en-US">
                <a:solidFill>
                  <a:srgbClr val="0070C0"/>
                </a:solidFill>
              </a:rPr>
              <a:t>&amp;</a:t>
            </a:r>
            <a:r>
              <a:rPr lang="en-US"/>
              <a:t> Proud</a:t>
            </a:r>
            <a:endParaRPr lang="en-GB"/>
          </a:p>
        </p:txBody>
      </p:sp>
      <p:pic>
        <p:nvPicPr>
          <p:cNvPr id="8" name="Picture 7" descr="Logo&#10;&#10;Description automatically generated">
            <a:extLst>
              <a:ext uri="{FF2B5EF4-FFF2-40B4-BE49-F238E27FC236}">
                <a16:creationId xmlns:a16="http://schemas.microsoft.com/office/drawing/2014/main" id="{E6BF365E-44B0-464D-8511-233871D93938}"/>
              </a:ext>
            </a:extLst>
          </p:cNvPr>
          <p:cNvPicPr/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389" b="20682"/>
          <a:stretch/>
        </p:blipFill>
        <p:spPr bwMode="auto">
          <a:xfrm>
            <a:off x="10444480" y="5356629"/>
            <a:ext cx="1818640" cy="151384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9" name="Picture 8" descr="Logo&#10;&#10;Description automatically generated">
            <a:extLst>
              <a:ext uri="{FF2B5EF4-FFF2-40B4-BE49-F238E27FC236}">
                <a16:creationId xmlns:a16="http://schemas.microsoft.com/office/drawing/2014/main" id="{857B7191-C9BC-498E-B084-CAAB9EEB406B}"/>
              </a:ext>
            </a:extLst>
          </p:cNvPr>
          <p:cNvPicPr/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15" y="5793739"/>
            <a:ext cx="794385" cy="10331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7317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308F4F-08D2-4658-BB67-C885E1A048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5EDDED-C901-4679-8D0C-3E8311AEB53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C710B06-F6EF-45F7-8C1C-5A10D117D4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E258B24-389D-4746-98F3-F66BDE95630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530DC86-46A1-4B47-93AF-244A9677A37E}" type="datetimeFigureOut">
              <a:rPr lang="en-GB" smtClean="0"/>
              <a:t>30/01/2024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B96FF71-9611-470B-BA64-26102EE3F7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ECB35A8-5307-44B5-859D-21C4A31E5D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5BEDA81-03EA-4D1C-AD75-F6423F72EEA7}" type="slidenum">
              <a:rPr lang="en-GB" smtClean="0"/>
              <a:t>‹#›</a:t>
            </a:fld>
            <a:endParaRPr lang="en-GB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0CA52BA3-7427-482A-BB68-C698875D5A2D}"/>
              </a:ext>
            </a:extLst>
          </p:cNvPr>
          <p:cNvSpPr txBox="1">
            <a:spLocks/>
          </p:cNvSpPr>
          <p:nvPr userDrawn="1"/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800" b="1" kern="120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Weston </a:t>
            </a:r>
            <a:r>
              <a:rPr lang="en-US">
                <a:solidFill>
                  <a:srgbClr val="0070C0"/>
                </a:solidFill>
              </a:rPr>
              <a:t>&amp;</a:t>
            </a:r>
            <a:r>
              <a:rPr lang="en-US"/>
              <a:t> Proud</a:t>
            </a:r>
            <a:endParaRPr lang="en-GB"/>
          </a:p>
        </p:txBody>
      </p:sp>
      <p:pic>
        <p:nvPicPr>
          <p:cNvPr id="9" name="Picture 8" descr="Logo&#10;&#10;Description automatically generated">
            <a:extLst>
              <a:ext uri="{FF2B5EF4-FFF2-40B4-BE49-F238E27FC236}">
                <a16:creationId xmlns:a16="http://schemas.microsoft.com/office/drawing/2014/main" id="{BE895C99-075B-4821-A1E1-5E4EEFFB1ECA}"/>
              </a:ext>
            </a:extLst>
          </p:cNvPr>
          <p:cNvPicPr/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389" b="20682"/>
          <a:stretch/>
        </p:blipFill>
        <p:spPr bwMode="auto">
          <a:xfrm>
            <a:off x="10444480" y="5356629"/>
            <a:ext cx="1818640" cy="151384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0" name="Picture 9" descr="Logo&#10;&#10;Description automatically generated">
            <a:extLst>
              <a:ext uri="{FF2B5EF4-FFF2-40B4-BE49-F238E27FC236}">
                <a16:creationId xmlns:a16="http://schemas.microsoft.com/office/drawing/2014/main" id="{F43D8737-E0AD-4A68-9119-9B5CECB429B1}"/>
              </a:ext>
            </a:extLst>
          </p:cNvPr>
          <p:cNvPicPr/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15" y="5793739"/>
            <a:ext cx="794385" cy="10331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67006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8698CE-456F-40BD-9001-306051F9D9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ACC5A3-2C5C-4E6A-A739-B2938B7CE7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2A444A7-3CD9-4815-9D74-3CD2764EFF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E241A19-5BAC-4757-8494-C255E79DD42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B68E0C5-1C8F-46F4-A057-E97475267E1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2FB6688-69C0-42C5-A313-BF2D77BB4A0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530DC86-46A1-4B47-93AF-244A9677A37E}" type="datetimeFigureOut">
              <a:rPr lang="en-GB" smtClean="0"/>
              <a:t>30/01/2024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BBA9CC6-71F2-48C4-9BF2-EB916190BE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4575976-5427-4C29-ABA9-77DE0F4671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5BEDA81-03EA-4D1C-AD75-F6423F72EEA7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2C2C0F79-48E5-412D-9653-6E5DF2001290}"/>
              </a:ext>
            </a:extLst>
          </p:cNvPr>
          <p:cNvSpPr txBox="1">
            <a:spLocks/>
          </p:cNvSpPr>
          <p:nvPr userDrawn="1"/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800" b="1" kern="120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Weston </a:t>
            </a:r>
            <a:r>
              <a:rPr lang="en-US">
                <a:solidFill>
                  <a:srgbClr val="0070C0"/>
                </a:solidFill>
              </a:rPr>
              <a:t>&amp;</a:t>
            </a:r>
            <a:r>
              <a:rPr lang="en-US"/>
              <a:t> Proud</a:t>
            </a:r>
            <a:endParaRPr lang="en-GB"/>
          </a:p>
        </p:txBody>
      </p:sp>
      <p:pic>
        <p:nvPicPr>
          <p:cNvPr id="11" name="Picture 10" descr="Logo&#10;&#10;Description automatically generated">
            <a:extLst>
              <a:ext uri="{FF2B5EF4-FFF2-40B4-BE49-F238E27FC236}">
                <a16:creationId xmlns:a16="http://schemas.microsoft.com/office/drawing/2014/main" id="{1DB03578-EB95-47C6-8A17-1A09DA208796}"/>
              </a:ext>
            </a:extLst>
          </p:cNvPr>
          <p:cNvPicPr/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389" b="20682"/>
          <a:stretch/>
        </p:blipFill>
        <p:spPr bwMode="auto">
          <a:xfrm>
            <a:off x="10444480" y="5356629"/>
            <a:ext cx="1818640" cy="151384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2" name="Picture 11" descr="Logo&#10;&#10;Description automatically generated">
            <a:extLst>
              <a:ext uri="{FF2B5EF4-FFF2-40B4-BE49-F238E27FC236}">
                <a16:creationId xmlns:a16="http://schemas.microsoft.com/office/drawing/2014/main" id="{9450EADF-9FD1-476E-AA1B-7458EB445F77}"/>
              </a:ext>
            </a:extLst>
          </p:cNvPr>
          <p:cNvPicPr/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15" y="5793739"/>
            <a:ext cx="794385" cy="10331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55400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6DBB72-D3EA-4A3A-B8C4-12CA7300DE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0BFE1B0-21CE-4896-A1FA-AF0AE1B2D8D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530DC86-46A1-4B47-93AF-244A9677A37E}" type="datetimeFigureOut">
              <a:rPr lang="en-GB" smtClean="0"/>
              <a:t>30/01/2024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E979904-5FC3-4928-9A03-75F18BD8D1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9FC6006-1418-46B1-B20D-1FF3B77B90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5BEDA81-03EA-4D1C-AD75-F6423F72EEA7}" type="slidenum">
              <a:rPr lang="en-GB" smtClean="0"/>
              <a:t>‹#›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EB49629-7274-4F1A-9DF5-A53480FC5B7E}"/>
              </a:ext>
            </a:extLst>
          </p:cNvPr>
          <p:cNvSpPr txBox="1">
            <a:spLocks/>
          </p:cNvSpPr>
          <p:nvPr userDrawn="1"/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800" b="1" kern="120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Weston </a:t>
            </a:r>
            <a:r>
              <a:rPr lang="en-US">
                <a:solidFill>
                  <a:srgbClr val="0070C0"/>
                </a:solidFill>
              </a:rPr>
              <a:t>&amp;</a:t>
            </a:r>
            <a:r>
              <a:rPr lang="en-US"/>
              <a:t> Proud</a:t>
            </a:r>
            <a:endParaRPr lang="en-GB"/>
          </a:p>
        </p:txBody>
      </p:sp>
      <p:pic>
        <p:nvPicPr>
          <p:cNvPr id="7" name="Picture 6" descr="Logo&#10;&#10;Description automatically generated">
            <a:extLst>
              <a:ext uri="{FF2B5EF4-FFF2-40B4-BE49-F238E27FC236}">
                <a16:creationId xmlns:a16="http://schemas.microsoft.com/office/drawing/2014/main" id="{D1AB309E-13C0-4D25-ABA2-E4C2A5D0D3BF}"/>
              </a:ext>
            </a:extLst>
          </p:cNvPr>
          <p:cNvPicPr/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389" b="20682"/>
          <a:stretch/>
        </p:blipFill>
        <p:spPr bwMode="auto">
          <a:xfrm>
            <a:off x="10444480" y="5356629"/>
            <a:ext cx="1818640" cy="151384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" name="Picture 7" descr="Logo&#10;&#10;Description automatically generated">
            <a:extLst>
              <a:ext uri="{FF2B5EF4-FFF2-40B4-BE49-F238E27FC236}">
                <a16:creationId xmlns:a16="http://schemas.microsoft.com/office/drawing/2014/main" id="{30D2F96C-73F8-4A32-9F78-A93FC2AB4C85}"/>
              </a:ext>
            </a:extLst>
          </p:cNvPr>
          <p:cNvPicPr/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15" y="5793739"/>
            <a:ext cx="794385" cy="10331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30745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3546073-085A-42C2-A833-F0A85F741EF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530DC86-46A1-4B47-93AF-244A9677A37E}" type="datetimeFigureOut">
              <a:rPr lang="en-GB" smtClean="0"/>
              <a:t>30/01/2024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E0A4FA3-8252-4E5D-9F46-60314AC3AF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46E23BB-F146-494F-A6C3-F15667DF91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5BEDA81-03EA-4D1C-AD75-F6423F72EE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05829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2A0C8A-2848-41A0-83A5-E81F070058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7611EE-3AA7-4DBD-8E64-BEE450DCFE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4C81D1D-FC89-42C0-B86B-AC6EF4FD1D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F661A0-3A90-420B-A03C-D30CFCFED74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530DC86-46A1-4B47-93AF-244A9677A37E}" type="datetimeFigureOut">
              <a:rPr lang="en-GB" smtClean="0"/>
              <a:t>30/01/2024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DDEF243-B4A2-48C3-9838-5D7BE3B93F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662361B-5432-4440-A4A9-ED22F680E4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5BEDA81-03EA-4D1C-AD75-F6423F72EEA7}" type="slidenum">
              <a:rPr lang="en-GB" smtClean="0"/>
              <a:t>‹#›</a:t>
            </a:fld>
            <a:endParaRPr lang="en-GB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C31B0584-0CD7-4F7B-8470-A3E20B48E35F}"/>
              </a:ext>
            </a:extLst>
          </p:cNvPr>
          <p:cNvSpPr txBox="1">
            <a:spLocks/>
          </p:cNvSpPr>
          <p:nvPr userDrawn="1"/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800" b="1" kern="120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Weston </a:t>
            </a:r>
            <a:r>
              <a:rPr lang="en-US">
                <a:solidFill>
                  <a:srgbClr val="0070C0"/>
                </a:solidFill>
              </a:rPr>
              <a:t>&amp;</a:t>
            </a:r>
            <a:r>
              <a:rPr lang="en-US"/>
              <a:t> Proud</a:t>
            </a:r>
            <a:endParaRPr lang="en-GB"/>
          </a:p>
        </p:txBody>
      </p:sp>
      <p:pic>
        <p:nvPicPr>
          <p:cNvPr id="9" name="Picture 8" descr="Logo&#10;&#10;Description automatically generated">
            <a:extLst>
              <a:ext uri="{FF2B5EF4-FFF2-40B4-BE49-F238E27FC236}">
                <a16:creationId xmlns:a16="http://schemas.microsoft.com/office/drawing/2014/main" id="{E1AF1A47-1A8E-49A0-AEE1-88891FDF3A0B}"/>
              </a:ext>
            </a:extLst>
          </p:cNvPr>
          <p:cNvPicPr/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389" b="20682"/>
          <a:stretch/>
        </p:blipFill>
        <p:spPr bwMode="auto">
          <a:xfrm>
            <a:off x="10444480" y="5356629"/>
            <a:ext cx="1818640" cy="151384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0" name="Picture 9" descr="Logo&#10;&#10;Description automatically generated">
            <a:extLst>
              <a:ext uri="{FF2B5EF4-FFF2-40B4-BE49-F238E27FC236}">
                <a16:creationId xmlns:a16="http://schemas.microsoft.com/office/drawing/2014/main" id="{5A2DCAA3-6EEA-4594-969D-9D3C1A1C6E4F}"/>
              </a:ext>
            </a:extLst>
          </p:cNvPr>
          <p:cNvPicPr/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15" y="5793739"/>
            <a:ext cx="794385" cy="10331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64435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C6B1DF-D598-475D-B22E-A7C72C3EDA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A7203CA-5920-4F4F-826B-ED34A2676EB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4FF272D-7FE6-4E62-9405-5B4DFEBCCD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CB1E24-FC59-49F6-9115-43D81928F39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530DC86-46A1-4B47-93AF-244A9677A37E}" type="datetimeFigureOut">
              <a:rPr lang="en-GB" smtClean="0"/>
              <a:t>30/01/2024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F7A6690-683F-4E34-951C-2D26C3DD49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8804FE-4C66-4D7F-A0C7-817A99B277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5BEDA81-03EA-4D1C-AD75-F6423F72EEA7}" type="slidenum">
              <a:rPr lang="en-GB" smtClean="0"/>
              <a:t>‹#›</a:t>
            </a:fld>
            <a:endParaRPr lang="en-GB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684BC290-C6DE-4C2D-A428-2663C55A635C}"/>
              </a:ext>
            </a:extLst>
          </p:cNvPr>
          <p:cNvSpPr txBox="1">
            <a:spLocks/>
          </p:cNvSpPr>
          <p:nvPr userDrawn="1"/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800" b="1" kern="120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Weston </a:t>
            </a:r>
            <a:r>
              <a:rPr lang="en-US">
                <a:solidFill>
                  <a:srgbClr val="0070C0"/>
                </a:solidFill>
              </a:rPr>
              <a:t>&amp;</a:t>
            </a:r>
            <a:r>
              <a:rPr lang="en-US"/>
              <a:t> Proud</a:t>
            </a:r>
            <a:endParaRPr lang="en-GB"/>
          </a:p>
        </p:txBody>
      </p:sp>
      <p:pic>
        <p:nvPicPr>
          <p:cNvPr id="9" name="Picture 8" descr="Logo&#10;&#10;Description automatically generated">
            <a:extLst>
              <a:ext uri="{FF2B5EF4-FFF2-40B4-BE49-F238E27FC236}">
                <a16:creationId xmlns:a16="http://schemas.microsoft.com/office/drawing/2014/main" id="{E4C60F96-5801-49B3-A16C-DE714F00F5D7}"/>
              </a:ext>
            </a:extLst>
          </p:cNvPr>
          <p:cNvPicPr/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389" b="20682"/>
          <a:stretch/>
        </p:blipFill>
        <p:spPr bwMode="auto">
          <a:xfrm>
            <a:off x="10444480" y="5356629"/>
            <a:ext cx="1818640" cy="151384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0" name="Picture 9" descr="Logo&#10;&#10;Description automatically generated">
            <a:extLst>
              <a:ext uri="{FF2B5EF4-FFF2-40B4-BE49-F238E27FC236}">
                <a16:creationId xmlns:a16="http://schemas.microsoft.com/office/drawing/2014/main" id="{71F81F0D-506A-4CC2-AFF3-A465B0AE5F86}"/>
              </a:ext>
            </a:extLst>
          </p:cNvPr>
          <p:cNvPicPr/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15" y="5793739"/>
            <a:ext cx="794385" cy="10331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40186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189696F-A96A-40DE-8628-90FC0A23BF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D726C1-3398-4026-895D-B6F09E3BA2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B1A5B0D6-120E-4F2E-9772-C56E5AA06350}"/>
              </a:ext>
            </a:extLst>
          </p:cNvPr>
          <p:cNvSpPr txBox="1">
            <a:spLocks/>
          </p:cNvSpPr>
          <p:nvPr userDrawn="1"/>
        </p:nvSpPr>
        <p:spPr>
          <a:xfrm>
            <a:off x="4038600" y="610903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800" b="1" kern="120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/>
          </a:p>
        </p:txBody>
      </p:sp>
      <p:pic>
        <p:nvPicPr>
          <p:cNvPr id="10" name="Picture 9" descr="Logo&#10;&#10;Description automatically generated">
            <a:extLst>
              <a:ext uri="{FF2B5EF4-FFF2-40B4-BE49-F238E27FC236}">
                <a16:creationId xmlns:a16="http://schemas.microsoft.com/office/drawing/2014/main" id="{A0817BC5-4B01-4091-B181-1AD80832B197}"/>
              </a:ext>
            </a:extLst>
          </p:cNvPr>
          <p:cNvPicPr/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389" b="20682"/>
          <a:stretch/>
        </p:blipFill>
        <p:spPr bwMode="auto">
          <a:xfrm>
            <a:off x="10622013" y="5420043"/>
            <a:ext cx="1818640" cy="151384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1" name="Picture 10" descr="Logo&#10;&#10;Description automatically generated">
            <a:extLst>
              <a:ext uri="{FF2B5EF4-FFF2-40B4-BE49-F238E27FC236}">
                <a16:creationId xmlns:a16="http://schemas.microsoft.com/office/drawing/2014/main" id="{693DF506-161D-47A9-8867-F7EB415ABED0}"/>
              </a:ext>
            </a:extLst>
          </p:cNvPr>
          <p:cNvPicPr/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601" y="5793739"/>
            <a:ext cx="794385" cy="1033145"/>
          </a:xfrm>
          <a:prstGeom prst="rect">
            <a:avLst/>
          </a:prstGeom>
        </p:spPr>
      </p:pic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625DDAC8-0ADA-4BDC-9071-D4E64304F31D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07027424"/>
              </p:ext>
            </p:extLst>
          </p:nvPr>
        </p:nvGraphicFramePr>
        <p:xfrm>
          <a:off x="3986463" y="6176963"/>
          <a:ext cx="4219074" cy="70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6358">
                  <a:extLst>
                    <a:ext uri="{9D8B030D-6E8A-4147-A177-3AD203B41FA5}">
                      <a16:colId xmlns:a16="http://schemas.microsoft.com/office/drawing/2014/main" val="1930294558"/>
                    </a:ext>
                  </a:extLst>
                </a:gridCol>
                <a:gridCol w="1406358">
                  <a:extLst>
                    <a:ext uri="{9D8B030D-6E8A-4147-A177-3AD203B41FA5}">
                      <a16:colId xmlns:a16="http://schemas.microsoft.com/office/drawing/2014/main" val="4157844847"/>
                    </a:ext>
                  </a:extLst>
                </a:gridCol>
                <a:gridCol w="1406358">
                  <a:extLst>
                    <a:ext uri="{9D8B030D-6E8A-4147-A177-3AD203B41FA5}">
                      <a16:colId xmlns:a16="http://schemas.microsoft.com/office/drawing/2014/main" val="2651548957"/>
                    </a:ext>
                  </a:extLst>
                </a:gridCol>
              </a:tblGrid>
              <a:tr h="324971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>
                          <a:solidFill>
                            <a:srgbClr val="002060"/>
                          </a:solidFill>
                        </a:rPr>
                        <a:t>Weston</a:t>
                      </a:r>
                      <a:r>
                        <a:rPr lang="en-US"/>
                        <a:t> </a:t>
                      </a:r>
                      <a:r>
                        <a:rPr lang="en-US">
                          <a:solidFill>
                            <a:srgbClr val="0070C0"/>
                          </a:solidFill>
                        </a:rPr>
                        <a:t>&amp;</a:t>
                      </a:r>
                      <a:r>
                        <a:rPr lang="en-US"/>
                        <a:t> </a:t>
                      </a:r>
                      <a:r>
                        <a:rPr lang="en-US">
                          <a:solidFill>
                            <a:srgbClr val="002060"/>
                          </a:solidFill>
                        </a:rPr>
                        <a:t>Proud</a:t>
                      </a:r>
                      <a:endParaRPr lang="en-GB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en-GB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15962125"/>
                  </a:ext>
                </a:extLst>
              </a:tr>
              <a:tr h="324971">
                <a:tc>
                  <a:txBody>
                    <a:bodyPr/>
                    <a:lstStyle/>
                    <a:p>
                      <a:r>
                        <a:rPr lang="en-GB" sz="1600" b="1">
                          <a:solidFill>
                            <a:srgbClr val="0070C0"/>
                          </a:solidFill>
                        </a:rPr>
                        <a:t>Ready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>
                          <a:solidFill>
                            <a:srgbClr val="0070C0"/>
                          </a:solidFill>
                        </a:rPr>
                        <a:t>Respectful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600" b="1">
                          <a:solidFill>
                            <a:srgbClr val="0070C0"/>
                          </a:solidFill>
                        </a:rPr>
                        <a:t>Safe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93539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661602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002060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002060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002060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002060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002060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00206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1F2CE2-8A87-8534-44D7-14C174FEB1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09186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GB" sz="7200" dirty="0"/>
              <a:t>Year 9 Options Roadshow 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DD1CF4F-A003-5F67-89EF-4E75C1DFAD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429000"/>
            <a:ext cx="10515600" cy="261302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4000" dirty="0"/>
              <a:t>Edexcel</a:t>
            </a:r>
          </a:p>
          <a:p>
            <a:pPr marL="0" indent="0" algn="ctr">
              <a:buNone/>
            </a:pPr>
            <a:r>
              <a:rPr lang="en-GB" sz="4000" dirty="0"/>
              <a:t>Statistics </a:t>
            </a:r>
          </a:p>
          <a:p>
            <a:pPr marL="0" indent="0" algn="ctr">
              <a:buNone/>
            </a:pPr>
            <a:r>
              <a:rPr lang="en-GB" sz="4000" dirty="0"/>
              <a:t>GCSE </a:t>
            </a:r>
          </a:p>
        </p:txBody>
      </p:sp>
    </p:spTree>
    <p:extLst>
      <p:ext uri="{BB962C8B-B14F-4D97-AF65-F5344CB8AC3E}">
        <p14:creationId xmlns:p14="http://schemas.microsoft.com/office/powerpoint/2010/main" val="15411612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2DF451-1C65-4FB7-AE79-F7403AA50B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is Statistics? 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3CB3B18-094B-4A33-A811-E1B93B0D28E3}"/>
              </a:ext>
            </a:extLst>
          </p:cNvPr>
          <p:cNvSpPr txBox="1"/>
          <p:nvPr/>
        </p:nvSpPr>
        <p:spPr>
          <a:xfrm>
            <a:off x="925286" y="1611086"/>
            <a:ext cx="29931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Statistics is all about data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E4BCF5C-7026-4B5F-B2B8-140F2338E533}"/>
              </a:ext>
            </a:extLst>
          </p:cNvPr>
          <p:cNvSpPr txBox="1"/>
          <p:nvPr/>
        </p:nvSpPr>
        <p:spPr>
          <a:xfrm>
            <a:off x="838200" y="2686203"/>
            <a:ext cx="19527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Collecting data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B90DE3C-6C39-4CD4-A9C5-6F0388B3DDD8}"/>
              </a:ext>
            </a:extLst>
          </p:cNvPr>
          <p:cNvSpPr txBox="1"/>
          <p:nvPr/>
        </p:nvSpPr>
        <p:spPr>
          <a:xfrm>
            <a:off x="3827228" y="2686203"/>
            <a:ext cx="19784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Processing data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AEA5CC2-04F4-4976-A7DF-A9700C8CD7B8}"/>
              </a:ext>
            </a:extLst>
          </p:cNvPr>
          <p:cNvSpPr txBox="1"/>
          <p:nvPr/>
        </p:nvSpPr>
        <p:spPr>
          <a:xfrm>
            <a:off x="6357258" y="2686203"/>
            <a:ext cx="22060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Transforming data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9D2EDF3-8374-42DD-81CD-1563628B2A25}"/>
              </a:ext>
            </a:extLst>
          </p:cNvPr>
          <p:cNvSpPr txBox="1"/>
          <p:nvPr/>
        </p:nvSpPr>
        <p:spPr>
          <a:xfrm>
            <a:off x="9459686" y="2686203"/>
            <a:ext cx="20906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Interpreting data</a:t>
            </a:r>
          </a:p>
        </p:txBody>
      </p:sp>
    </p:spTree>
    <p:extLst>
      <p:ext uri="{BB962C8B-B14F-4D97-AF65-F5344CB8AC3E}">
        <p14:creationId xmlns:p14="http://schemas.microsoft.com/office/powerpoint/2010/main" val="9473232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19042F-6BEA-4AD9-B43F-9F11176199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2811" y="77742"/>
            <a:ext cx="10515600" cy="1325563"/>
          </a:xfrm>
        </p:spPr>
        <p:txBody>
          <a:bodyPr/>
          <a:lstStyle/>
          <a:p>
            <a:r>
              <a:rPr lang="en-GB" dirty="0"/>
              <a:t>What does the course look like?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D2B8B2-8FFC-459E-B4F9-D7DB69DE4F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2811" y="1314995"/>
            <a:ext cx="10929258" cy="50422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Statistics in its nature is very hands on.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Lessons will provide the theoretical knowledge required to complete a selection of investigations and activities to cement understanding.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Lessons will generally be structured in a similar way to Core Mathematics.</a:t>
            </a:r>
          </a:p>
        </p:txBody>
      </p:sp>
    </p:spTree>
    <p:extLst>
      <p:ext uri="{BB962C8B-B14F-4D97-AF65-F5344CB8AC3E}">
        <p14:creationId xmlns:p14="http://schemas.microsoft.com/office/powerpoint/2010/main" val="5029333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19042F-6BEA-4AD9-B43F-9F11176199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How am I assessed? 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4E6B7B7-DA8C-4F5E-A2FB-F61ED37DF09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51344"/>
          <a:stretch/>
        </p:blipFill>
        <p:spPr>
          <a:xfrm>
            <a:off x="6193971" y="2401558"/>
            <a:ext cx="5734850" cy="3151866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A0170E50-4BAD-44A2-B33C-83783ED70A2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50091"/>
          <a:stretch/>
        </p:blipFill>
        <p:spPr>
          <a:xfrm>
            <a:off x="304800" y="2401559"/>
            <a:ext cx="5632396" cy="3175298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9557DF35-47FD-4A53-BE9F-1CD792E5BE50}"/>
              </a:ext>
            </a:extLst>
          </p:cNvPr>
          <p:cNvSpPr txBox="1"/>
          <p:nvPr/>
        </p:nvSpPr>
        <p:spPr>
          <a:xfrm>
            <a:off x="381000" y="1492124"/>
            <a:ext cx="10515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A series of investigations, tutorials and tests will form the basis of your predicted grades leading up to the final examination</a:t>
            </a:r>
          </a:p>
        </p:txBody>
      </p:sp>
    </p:spTree>
    <p:extLst>
      <p:ext uri="{BB962C8B-B14F-4D97-AF65-F5344CB8AC3E}">
        <p14:creationId xmlns:p14="http://schemas.microsoft.com/office/powerpoint/2010/main" val="6881747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E89185-AD9C-4CCE-B4D6-DC073AA70D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How can my studies in year 9 help me be successful?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BDBC05-BBF6-4207-99FC-CB2E53833E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51017"/>
            <a:ext cx="10515600" cy="4025946"/>
          </a:xfrm>
        </p:spPr>
        <p:txBody>
          <a:bodyPr>
            <a:normAutofit lnSpcReduction="10000"/>
          </a:bodyPr>
          <a:lstStyle/>
          <a:p>
            <a:r>
              <a:rPr lang="en-GB" dirty="0"/>
              <a:t>Many of the skills taught in Mathematics will be key to success in Statistics. It is HIGHLY RECOMMENDED that students should be getting a 4+ in Maths to consider Statistics</a:t>
            </a:r>
          </a:p>
          <a:p>
            <a:r>
              <a:rPr lang="en-GB" dirty="0"/>
              <a:t>English and literacy. Reading and writing are important concepts for presenting data and understanding the information that is presented to you as students. </a:t>
            </a:r>
          </a:p>
          <a:p>
            <a:r>
              <a:rPr lang="en-GB" dirty="0"/>
              <a:t>Computer literacy will be a big focus in GCSE Statistics. While it isn’t a component for the exam, there will be an emphasis on helping students with data analytics skills.   </a:t>
            </a:r>
          </a:p>
        </p:txBody>
      </p:sp>
    </p:spTree>
    <p:extLst>
      <p:ext uri="{BB962C8B-B14F-4D97-AF65-F5344CB8AC3E}">
        <p14:creationId xmlns:p14="http://schemas.microsoft.com/office/powerpoint/2010/main" val="27664312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1EA4E9-00ED-4A67-B195-5BDDF4824C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How does Statistics support my future aspirations?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CA3AA9D-28BB-4B33-B11B-23C4C9E060FE}"/>
              </a:ext>
            </a:extLst>
          </p:cNvPr>
          <p:cNvSpPr txBox="1"/>
          <p:nvPr/>
        </p:nvSpPr>
        <p:spPr>
          <a:xfrm>
            <a:off x="979715" y="1872342"/>
            <a:ext cx="103740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We live in the Age of Information. Data is around us constantly and as part of preparing students for their future careers, having a strong basis in data is invaluable.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95B72E8-71CE-416B-A4C2-88B3800338B2}"/>
              </a:ext>
            </a:extLst>
          </p:cNvPr>
          <p:cNvSpPr txBox="1"/>
          <p:nvPr/>
        </p:nvSpPr>
        <p:spPr>
          <a:xfrm>
            <a:off x="979715" y="2777066"/>
            <a:ext cx="103740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Big Data is rated as a top skill for the future and many high paying jobs require some level of statistical understanding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9B36AEE-CAD2-4B50-A7B0-33541EFF3D05}"/>
              </a:ext>
            </a:extLst>
          </p:cNvPr>
          <p:cNvSpPr txBox="1"/>
          <p:nvPr/>
        </p:nvSpPr>
        <p:spPr>
          <a:xfrm>
            <a:off x="1174044" y="3872088"/>
            <a:ext cx="101797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Industries such as Finance, Medicine, Psychology, Engineering and many more all rely on statistics to progress forwards. Having a GCSE Statistics could be qualification that sets you apart when applying to colleges, universities or even jobs that require these skills to be successful. </a:t>
            </a:r>
          </a:p>
        </p:txBody>
      </p:sp>
    </p:spTree>
    <p:extLst>
      <p:ext uri="{BB962C8B-B14F-4D97-AF65-F5344CB8AC3E}">
        <p14:creationId xmlns:p14="http://schemas.microsoft.com/office/powerpoint/2010/main" val="1875067209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259</TotalTime>
  <Words>327</Words>
  <Application>Microsoft Office PowerPoint</Application>
  <PresentationFormat>Widescreen</PresentationFormat>
  <Paragraphs>31</Paragraphs>
  <Slides>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Century Gothic</vt:lpstr>
      <vt:lpstr>1_Office Theme</vt:lpstr>
      <vt:lpstr>Year 9 Options Roadshow </vt:lpstr>
      <vt:lpstr>What is Statistics?  </vt:lpstr>
      <vt:lpstr>What does the course look like? </vt:lpstr>
      <vt:lpstr>How am I assessed? </vt:lpstr>
      <vt:lpstr>How can my studies in year 9 help me be successful?  </vt:lpstr>
      <vt:lpstr>How does Statistics support my future aspirations?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T&amp;L at WSS</dc:title>
  <dc:creator>Andy Papanicolaou</dc:creator>
  <cp:lastModifiedBy>rtirant@ad.westonsecondary.co.uk</cp:lastModifiedBy>
  <cp:revision>26</cp:revision>
  <dcterms:created xsi:type="dcterms:W3CDTF">2023-08-25T10:52:45Z</dcterms:created>
  <dcterms:modified xsi:type="dcterms:W3CDTF">2024-01-30T08:23:14Z</dcterms:modified>
</cp:coreProperties>
</file>