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642" r:id="rId2"/>
    <p:sldId id="1654" r:id="rId3"/>
    <p:sldId id="1645" r:id="rId4"/>
    <p:sldId id="1647" r:id="rId5"/>
    <p:sldId id="1657" r:id="rId6"/>
    <p:sldId id="1650" r:id="rId7"/>
    <p:sldId id="1658" r:id="rId8"/>
    <p:sldId id="165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A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33" autoAdjust="0"/>
  </p:normalViewPr>
  <p:slideViewPr>
    <p:cSldViewPr snapToGrid="0">
      <p:cViewPr varScale="1">
        <p:scale>
          <a:sx n="66" d="100"/>
          <a:sy n="66" d="100"/>
        </p:scale>
        <p:origin x="13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D076-0F3E-413A-B910-F85DE5EB90F8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E86B4-35C5-4E93-AD43-1F27A09F4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7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how the core curriculum helps with all future careers aspirations – this is why it is a compulsory subject to study. It teaches you how to read and assess situations, communicate with others, express your ideas and feelings, to be insightful and thoughtful, a critical thinker… The focus here needs to be on English as a transferable qualification.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4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0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4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B58-F7B3-4820-BEF3-3A71064EB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43E1A-6720-40B4-AC7B-2493B87CB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CFC0-DF76-4890-B905-A86E32B0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81A6-76A3-48C4-AC67-3D08BE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A625-9A94-4ACF-8439-579BA808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5EE63B-3F22-4CCC-B606-DE28A5CED26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551D232-1802-483A-BA7A-A0C6C76CD91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6C6-4B59-4C5E-AA11-F186C4A2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24600-8BD2-4CF5-8C9F-3DB96EF54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9FF1A-FD1F-47D2-B22C-DB64BEB9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ED87-3371-470B-A97D-525AB847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0587-0DD2-45A7-BB59-5D97F8B0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F94CA7-4B68-4EF1-B782-D97E45F479E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EA8A73-1B2F-48AB-93C7-B2AFE5D0DE4C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9A1D5D-F0E9-4A96-ACBA-13F29A2DB00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91C33-5A0E-4FB4-9254-D2F4A927D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CB729-DB6C-4024-A0F5-455CB0C08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FAAC-1094-4F72-9550-7288603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525A-D62E-4237-9446-1D99B5AA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0699-5F77-40FF-BCA1-0C3F5D59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F8625E-452A-4420-9F9E-4EE32D53160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78F088-3815-4307-951B-85BC348E1A1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9EC7E0B-9BBD-44B3-83C6-BA344540CDC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3C45-A4BA-4251-848A-7D5C96E9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2021-CAE7-41FC-861B-68EDF146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4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F3F3-E5BF-4FB2-A295-70CB5A29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2070B-59A7-47DB-A0E7-E6CD149C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7EFA1-71C9-49CC-8B6C-D0AA435F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E0D5-BAC0-4E2B-B85A-1FA8519D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72B7F-9D77-4F4A-8C22-E572A949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A6E743-F6E9-415A-BF91-3AEB604A533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6BF365E-44B0-464D-8511-233871D93938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57B7191-C9BC-498E-B084-CAAB9EEB406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8F4F-08D2-4658-BB67-C885E1A0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DDED-C901-4679-8D0C-3E8311AEB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10B06-F6EF-45F7-8C1C-5A10D117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58B24-389D-4746-98F3-F66BDE95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FF71-9611-470B-BA64-26102EE3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B35A8-5307-44B5-859D-21C4A31E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A52BA3-7427-482A-BB68-C698875D5A2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E895C99-075B-4821-A1E1-5E4EEFFB1ECA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43D8737-E0AD-4A68-9119-9B5CECB429B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98CE-456F-40BD-9001-306051F9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C5A3-2C5C-4E6A-A739-B2938B7C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444A7-3CD9-4815-9D74-3CD2764EF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41A19-5BAC-4757-8494-C255E79DD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8E0C5-1C8F-46F4-A057-E97475267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B6688-69C0-42C5-A313-BF2D77BB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A9CC6-71F2-48C4-9BF2-EB916190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75976-5427-4C29-ABA9-77DE0F46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2C0F79-48E5-412D-9653-6E5DF200129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DB03578-EB95-47C6-8A17-1A09DA20879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450EADF-9FD1-476E-AA1B-7458EB445F7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BB72-D3EA-4A3A-B8C4-12CA7300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FE1B0-21CE-4896-A1FA-AF0AE1B2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79904-5FC3-4928-9A03-75F18BD8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6006-1418-46B1-B20D-1FF3B77B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B49629-7274-4F1A-9DF5-A53480FC5B7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1AB309E-13C0-4D25-ABA2-E4C2A5D0D3B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0D2F96C-73F8-4A32-9F78-A93FC2AB4C8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46073-085A-42C2-A833-F0A85F74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A4FA3-8252-4E5D-9F46-60314AC3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E23BB-F146-494F-A6C3-F15667D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0C8A-2848-41A0-83A5-E81F0700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11EE-3AA7-4DBD-8E64-BEE450DC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1D1D-FC89-42C0-B86B-AC6EF4FD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661A0-3A90-420B-A03C-D30CFCFE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EF243-B4A2-48C3-9838-5D7BE3B9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361B-5432-4440-A4A9-ED22F680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1B0584-0CD7-4F7B-8470-A3E20B48E35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1AF1A47-1A8E-49A0-AEE1-88891FDF3A0B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A2DCAA3-6EEA-4594-969D-9D3C1A1C6E4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4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B1DF-D598-475D-B22E-A7C72C3E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203CA-5920-4F4F-826B-ED34A2676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F272D-7FE6-4E62-9405-5B4DFEBCC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B1E24-FC59-49F6-9115-43D81928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A6690-683F-4E34-951C-2D26C3DD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804FE-4C66-4D7F-A0C7-817A99B2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4BC290-C6DE-4C2D-A428-2663C55A635C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4C60F96-5801-49B3-A16C-DE714F00F5D7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1F81F0D-506A-4CC2-AFF3-A465B0AE5F8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1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9696F-A96A-40DE-8628-90FC0A23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726C1-3398-4026-895D-B6F09E3B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A5B0D6-120E-4F2E-9772-C56E5AA06350}"/>
              </a:ext>
            </a:extLst>
          </p:cNvPr>
          <p:cNvSpPr txBox="1">
            <a:spLocks/>
          </p:cNvSpPr>
          <p:nvPr userDrawn="1"/>
        </p:nvSpPr>
        <p:spPr>
          <a:xfrm>
            <a:off x="4038600" y="6109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0817BC5-4B01-4091-B181-1AD80832B197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622013" y="5420043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93DF506-161D-47A9-8867-F7EB415ABED0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1" y="5793739"/>
            <a:ext cx="794385" cy="103314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5DDAC8-0ADA-4BDC-9071-D4E64304F31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027424"/>
              </p:ext>
            </p:extLst>
          </p:nvPr>
        </p:nvGraphicFramePr>
        <p:xfrm>
          <a:off x="3986463" y="6176963"/>
          <a:ext cx="42190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358">
                  <a:extLst>
                    <a:ext uri="{9D8B030D-6E8A-4147-A177-3AD203B41FA5}">
                      <a16:colId xmlns:a16="http://schemas.microsoft.com/office/drawing/2014/main" val="1930294558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4157844847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2651548957"/>
                    </a:ext>
                  </a:extLst>
                </a:gridCol>
              </a:tblGrid>
              <a:tr h="3249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Weston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70C0"/>
                          </a:solidFill>
                        </a:rPr>
                        <a:t>&amp;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Proud</a:t>
                      </a:r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62125"/>
                  </a:ext>
                </a:extLst>
              </a:tr>
              <a:tr h="324971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Ready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Respectful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Safe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youtube.com/watch?v=Q3xvmc1gVVE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2CE2-8A87-8534-44D7-14C174F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" y="389382"/>
            <a:ext cx="10848509" cy="1677281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dirty="0"/>
              <a:t>Year 9 Options Roadshow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1CF4F-A003-5F67-89EF-4E75C1DF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2" y="2623456"/>
            <a:ext cx="10515600" cy="1224023"/>
          </a:xfr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5200" b="1" dirty="0">
                <a:solidFill>
                  <a:srgbClr val="7A0000"/>
                </a:solidFill>
              </a:rPr>
              <a:t>SPANISH GCSE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A00FF-D0E6-4E42-AC54-EEB841706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3" y="4621735"/>
            <a:ext cx="1726857" cy="1468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61614-0165-4C0D-B294-CEB7431AC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">
            <a:off x="9381687" y="2539894"/>
            <a:ext cx="2670657" cy="1391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AE7C6A-2C10-46FD-85CE-2FAF7A71D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297" y="4420764"/>
            <a:ext cx="2207245" cy="1468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8D3E1A-C5BA-4106-8E73-81BC3D7D9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20000">
            <a:off x="311696" y="2636215"/>
            <a:ext cx="2059253" cy="1370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55094-1F68-4E13-BE05-1967BC1311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840000">
            <a:off x="2840047" y="4504541"/>
            <a:ext cx="2635295" cy="14757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99D495-D229-445A-A19B-CFFC6A457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">
            <a:off x="6574439" y="4578264"/>
            <a:ext cx="2252778" cy="14991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116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0B694-8E35-48A0-B002-93DD15DA7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530"/>
            <a:ext cx="10515600" cy="2222339"/>
          </a:xfr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dirty="0">
                <a:solidFill>
                  <a:srgbClr val="7A0000"/>
                </a:solidFill>
              </a:rPr>
              <a:t>Spanish GCSE would be difficult </a:t>
            </a:r>
          </a:p>
          <a:p>
            <a:pPr marL="0" indent="0" algn="ctr">
              <a:buNone/>
            </a:pPr>
            <a:r>
              <a:rPr lang="en-GB" sz="4400" b="1" dirty="0">
                <a:solidFill>
                  <a:srgbClr val="7A0000"/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GB" sz="4400" b="1" dirty="0">
                <a:solidFill>
                  <a:srgbClr val="7A0000"/>
                </a:solidFill>
              </a:rPr>
              <a:t>how useful would it be for their future?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615CE-60D2-4085-AAE9-BB7B998E3EBE}"/>
              </a:ext>
            </a:extLst>
          </p:cNvPr>
          <p:cNvSpPr txBox="1"/>
          <p:nvPr/>
        </p:nvSpPr>
        <p:spPr>
          <a:xfrm>
            <a:off x="3992784" y="3521857"/>
            <a:ext cx="439162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4000" b="1" dirty="0"/>
              <a:t>Let’s find out!</a:t>
            </a: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1850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7D34-AFAD-4431-9919-473D0175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565576"/>
            <a:ext cx="6938554" cy="1325563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7A0000"/>
                </a:solidFill>
              </a:rPr>
              <a:t>So, let’s see why learning Spanish would be useful!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68A057-B150-46A8-950F-69E060253572}"/>
              </a:ext>
            </a:extLst>
          </p:cNvPr>
          <p:cNvSpPr/>
          <p:nvPr/>
        </p:nvSpPr>
        <p:spPr>
          <a:xfrm>
            <a:off x="2745459" y="3244334"/>
            <a:ext cx="64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https://www.youtube.com/watch?v=Q3xvmc1gVVE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ACDF3-8130-4C39-B38C-8A5E56E7F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36" y="2918722"/>
            <a:ext cx="2465914" cy="1536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266E2-8F11-4B04-890E-1898ED793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440000">
            <a:off x="310248" y="1009425"/>
            <a:ext cx="2465914" cy="1221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8D081-93BF-4789-B0A1-F144291A2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380000">
            <a:off x="1220972" y="5009338"/>
            <a:ext cx="2127632" cy="1415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6D1C61-9EF1-4F56-B64D-35FE51AC4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80000">
            <a:off x="9558507" y="648770"/>
            <a:ext cx="2260964" cy="1504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2698E-1CBB-4154-95A3-A04FC0F31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7031" y="2812577"/>
            <a:ext cx="2184253" cy="1749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6D3FE-E8DB-4FDD-9520-F43BC597FB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341" r="8098"/>
          <a:stretch/>
        </p:blipFill>
        <p:spPr>
          <a:xfrm rot="1200000">
            <a:off x="8344457" y="4907266"/>
            <a:ext cx="2418443" cy="1454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175307-9A69-40C0-8B66-E75CADF47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6052" y="4417135"/>
            <a:ext cx="2770021" cy="1558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628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047"/>
            <a:ext cx="10852230" cy="1122744"/>
          </a:xfr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7A0000"/>
                </a:solidFill>
              </a:rPr>
              <a:t>And what does the Spanish GCSE </a:t>
            </a:r>
            <a:br>
              <a:rPr lang="en-GB" dirty="0">
                <a:solidFill>
                  <a:srgbClr val="7A0000"/>
                </a:solidFill>
              </a:rPr>
            </a:br>
            <a:r>
              <a:rPr lang="en-GB" dirty="0">
                <a:solidFill>
                  <a:srgbClr val="7A0000"/>
                </a:solidFill>
              </a:rPr>
              <a:t>course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6" y="1678329"/>
            <a:ext cx="11042469" cy="4305781"/>
          </a:xfr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</a:rPr>
              <a:t>You will be studying 3 main themes revolving around:</a:t>
            </a:r>
          </a:p>
          <a:p>
            <a:pPr marL="0" indent="0">
              <a:buNone/>
            </a:pPr>
            <a:endParaRPr lang="en-GB" b="1" i="1" u="sng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People and lifestyle </a:t>
            </a:r>
            <a:r>
              <a:rPr lang="en-GB" dirty="0"/>
              <a:t>(self and relationships with others, healthy living and lifestyle, education and work)</a:t>
            </a:r>
          </a:p>
          <a:p>
            <a:r>
              <a:rPr lang="en-GB" b="1" u="sng" dirty="0">
                <a:solidFill>
                  <a:schemeClr val="tx1"/>
                </a:solidFill>
              </a:rPr>
              <a:t>Popular culture </a:t>
            </a:r>
            <a:r>
              <a:rPr lang="en-GB" dirty="0"/>
              <a:t>(free time activities, festivals and celebrations, celeb culture)</a:t>
            </a:r>
          </a:p>
          <a:p>
            <a:r>
              <a:rPr lang="en-GB" b="1" u="sng" dirty="0">
                <a:solidFill>
                  <a:schemeClr val="tx1"/>
                </a:solidFill>
              </a:rPr>
              <a:t>Communication and the world around us </a:t>
            </a:r>
            <a:r>
              <a:rPr lang="en-GB" dirty="0"/>
              <a:t>(travel and tourism, media and social networks, the environment and where people live)</a:t>
            </a:r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9914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047"/>
            <a:ext cx="10852230" cy="1122744"/>
          </a:xfr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7A0000"/>
                </a:solidFill>
              </a:rPr>
              <a:t>And what does the Spanish GCSE </a:t>
            </a:r>
            <a:br>
              <a:rPr lang="en-GB" dirty="0">
                <a:solidFill>
                  <a:srgbClr val="7A0000"/>
                </a:solidFill>
              </a:rPr>
            </a:br>
            <a:r>
              <a:rPr lang="en-GB" dirty="0">
                <a:solidFill>
                  <a:srgbClr val="7A0000"/>
                </a:solidFill>
              </a:rPr>
              <a:t>course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6" y="1678329"/>
            <a:ext cx="11042469" cy="4305781"/>
          </a:xfr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</a:rPr>
              <a:t>Through studying these 3 main themes you will continue to:</a:t>
            </a:r>
          </a:p>
          <a:p>
            <a:pPr marL="0" indent="0">
              <a:buNone/>
            </a:pPr>
            <a:endParaRPr lang="en-GB" b="1" i="1" u="sng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Develop you reading and understanding skills</a:t>
            </a:r>
          </a:p>
          <a:p>
            <a:r>
              <a:rPr lang="en-GB" b="1" u="sng" dirty="0">
                <a:solidFill>
                  <a:schemeClr val="tx1"/>
                </a:solidFill>
              </a:rPr>
              <a:t>Develop your translation into and from Spanish</a:t>
            </a:r>
          </a:p>
          <a:p>
            <a:r>
              <a:rPr lang="en-GB" b="1" u="sng" dirty="0">
                <a:solidFill>
                  <a:schemeClr val="tx1"/>
                </a:solidFill>
              </a:rPr>
              <a:t>Develop your essay writing skills</a:t>
            </a:r>
          </a:p>
          <a:p>
            <a:r>
              <a:rPr lang="en-GB" b="1" u="sng" dirty="0">
                <a:solidFill>
                  <a:schemeClr val="tx1"/>
                </a:solidFill>
              </a:rPr>
              <a:t>Increase your fluency in speaking</a:t>
            </a:r>
          </a:p>
          <a:p>
            <a:r>
              <a:rPr lang="en-GB" b="1" u="sng" dirty="0">
                <a:solidFill>
                  <a:schemeClr val="tx1"/>
                </a:solidFill>
              </a:rPr>
              <a:t>Increase your understanding of other people speaking Spanish </a:t>
            </a:r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6624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664"/>
            <a:ext cx="10515600" cy="989113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rgbClr val="7A0000"/>
                </a:solidFill>
              </a:rPr>
              <a:t>How will I be assessed?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6" y="1212007"/>
            <a:ext cx="11425645" cy="464478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>
                <a:solidFill>
                  <a:schemeClr val="tx1"/>
                </a:solidFill>
              </a:rPr>
              <a:t>At the end of Year 11, there will be 4 exam papers </a:t>
            </a:r>
          </a:p>
          <a:p>
            <a:pPr marL="0" indent="0" algn="ctr">
              <a:buNone/>
            </a:pPr>
            <a:r>
              <a:rPr lang="en-GB" b="1" u="sng" dirty="0">
                <a:solidFill>
                  <a:schemeClr val="tx1"/>
                </a:solidFill>
              </a:rPr>
              <a:t> Foundation or Higher tier - all equally weighted – 25%: 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Paper 1  </a:t>
            </a:r>
            <a:r>
              <a:rPr lang="en-GB" sz="2400" b="1" dirty="0"/>
              <a:t>Listening comprehension and dictation </a:t>
            </a:r>
          </a:p>
          <a:p>
            <a:pPr marL="0" indent="0">
              <a:buNone/>
            </a:pPr>
            <a:r>
              <a:rPr lang="en-GB" sz="2400" b="1" dirty="0"/>
              <a:t>(35 min Foundation/ 45 min Higher)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Paper 2 </a:t>
            </a:r>
            <a:r>
              <a:rPr lang="en-GB" sz="2400" i="1" dirty="0"/>
              <a:t>  </a:t>
            </a:r>
            <a:r>
              <a:rPr lang="en-GB" sz="2400" b="1" dirty="0"/>
              <a:t>Speaking</a:t>
            </a:r>
            <a:r>
              <a:rPr lang="en-GB" sz="2400" i="1" dirty="0"/>
              <a:t>  - </a:t>
            </a:r>
            <a:r>
              <a:rPr lang="en-GB" sz="2400" b="1" dirty="0"/>
              <a:t>photo card description, role-play and general conversation</a:t>
            </a:r>
          </a:p>
          <a:p>
            <a:pPr marL="0" indent="0">
              <a:buNone/>
            </a:pPr>
            <a:r>
              <a:rPr lang="en-GB" sz="2400" b="1" dirty="0"/>
              <a:t>(15 min prep time + up to 7 min speaking exam)</a:t>
            </a:r>
          </a:p>
          <a:p>
            <a:pPr marL="0" indent="0">
              <a:buNone/>
            </a:pPr>
            <a:r>
              <a:rPr lang="en-GB" sz="2400" b="1" dirty="0"/>
              <a:t>										cont’d…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68817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664"/>
            <a:ext cx="10515600" cy="989113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rgbClr val="7A0000"/>
                </a:solidFill>
              </a:rPr>
              <a:t>How will I be assessed?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6" y="1212007"/>
            <a:ext cx="11425645" cy="4575335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At the end of Year 11, there will be 4 exams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 Foundation or Higher tier - all equally weighted: 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i="1" dirty="0"/>
              <a:t> </a:t>
            </a:r>
            <a:r>
              <a:rPr lang="en-GB" sz="24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Paper 3 </a:t>
            </a:r>
            <a:r>
              <a:rPr lang="en-GB" sz="2400" i="1" dirty="0"/>
              <a:t>  </a:t>
            </a:r>
            <a:r>
              <a:rPr lang="en-GB" sz="2400" b="1" dirty="0"/>
              <a:t>Reading comprehension and translation into English</a:t>
            </a:r>
          </a:p>
          <a:p>
            <a:pPr marL="0" indent="0">
              <a:buNone/>
            </a:pPr>
            <a:r>
              <a:rPr lang="en-GB" sz="2400" b="1" dirty="0"/>
              <a:t>(45 min Foundation/ 1h Higher)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Paper 4 </a:t>
            </a:r>
            <a:r>
              <a:rPr lang="en-GB" sz="2400" i="1" dirty="0"/>
              <a:t>  </a:t>
            </a:r>
            <a:r>
              <a:rPr lang="en-GB" sz="2400" b="1" dirty="0"/>
              <a:t>Writing and translation into Spanish</a:t>
            </a:r>
          </a:p>
          <a:p>
            <a:pPr marL="0" indent="0">
              <a:buNone/>
            </a:pPr>
            <a:r>
              <a:rPr lang="en-GB" sz="2400" b="1" dirty="0"/>
              <a:t>(1h10 min Foundation/ 1h15 Higher)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40371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9185-AD9C-4CCE-B4D6-DC073AA70D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7A0000"/>
                </a:solidFill>
              </a:rPr>
              <a:t>What can I do in year 9 to help me </a:t>
            </a:r>
            <a:br>
              <a:rPr lang="en-GB" sz="4000" dirty="0">
                <a:solidFill>
                  <a:srgbClr val="7A0000"/>
                </a:solidFill>
              </a:rPr>
            </a:br>
            <a:r>
              <a:rPr lang="en-GB" sz="4000" dirty="0">
                <a:solidFill>
                  <a:srgbClr val="7A0000"/>
                </a:solidFill>
              </a:rPr>
              <a:t>be successful at KS4?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BC05-BBF6-4207-99FC-CB2E5383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397"/>
            <a:ext cx="10515600" cy="4025946"/>
          </a:xfrm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b="1" dirty="0"/>
              <a:t>Make the most of every lesson – enjoy them!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Contribute to each lesson.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Challenge yourself every lesson by completing at least one challenge task.</a:t>
            </a:r>
          </a:p>
          <a:p>
            <a:endParaRPr lang="en-GB" b="1" dirty="0"/>
          </a:p>
          <a:p>
            <a:r>
              <a:rPr lang="en-GB" b="1" dirty="0"/>
              <a:t>Set your Netflix/ YouTube etc to Spanish audio or Spanish subtitles.</a:t>
            </a:r>
          </a:p>
          <a:p>
            <a:endParaRPr lang="en-GB" b="1" dirty="0"/>
          </a:p>
          <a:p>
            <a:r>
              <a:rPr lang="en-GB" b="1" dirty="0"/>
              <a:t>Continue developing your key skills.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12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456</Words>
  <Application>Microsoft Office PowerPoint</Application>
  <PresentationFormat>Widescreen</PresentationFormat>
  <Paragraphs>65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1_Office Theme</vt:lpstr>
      <vt:lpstr>Year 9 Options Roadshow </vt:lpstr>
      <vt:lpstr>PowerPoint Presentation</vt:lpstr>
      <vt:lpstr>So, let’s see why learning Spanish would be useful!</vt:lpstr>
      <vt:lpstr>And what does the Spanish GCSE  course look like? </vt:lpstr>
      <vt:lpstr>And what does the Spanish GCSE  course look like? </vt:lpstr>
      <vt:lpstr>How will I be assessed? </vt:lpstr>
      <vt:lpstr>How will I be assessed? </vt:lpstr>
      <vt:lpstr>What can I do in year 9 to help me  be successful at KS4?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T&amp;L at WSS</dc:title>
  <dc:creator>Andy Papanicolaou</dc:creator>
  <cp:lastModifiedBy>drennie@ad.westonsecondary.co.uk</cp:lastModifiedBy>
  <cp:revision>33</cp:revision>
  <dcterms:created xsi:type="dcterms:W3CDTF">2023-08-25T10:52:45Z</dcterms:created>
  <dcterms:modified xsi:type="dcterms:W3CDTF">2024-01-31T16:03:51Z</dcterms:modified>
</cp:coreProperties>
</file>