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1642" r:id="rId2"/>
    <p:sldId id="1645" r:id="rId3"/>
    <p:sldId id="1653" r:id="rId4"/>
    <p:sldId id="1654" r:id="rId5"/>
    <p:sldId id="1656" r:id="rId6"/>
    <p:sldId id="1657" r:id="rId7"/>
    <p:sldId id="1658" r:id="rId8"/>
    <p:sldId id="1646" r:id="rId9"/>
    <p:sldId id="1647" r:id="rId10"/>
    <p:sldId id="1660" r:id="rId11"/>
    <p:sldId id="1648" r:id="rId12"/>
    <p:sldId id="1662" r:id="rId13"/>
    <p:sldId id="16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633" autoAdjust="0"/>
  </p:normalViewPr>
  <p:slideViewPr>
    <p:cSldViewPr snapToGrid="0">
      <p:cViewPr>
        <p:scale>
          <a:sx n="73" d="100"/>
          <a:sy n="73" d="100"/>
        </p:scale>
        <p:origin x="920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CD076-0F3E-413A-B910-F85DE5EB90F8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E86B4-35C5-4E93-AD43-1F27A09F4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70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2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09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F1 mechanic/ engineer – physics</a:t>
            </a:r>
          </a:p>
          <a:p>
            <a:r>
              <a:rPr lang="en-GB" dirty="0"/>
              <a:t>Pilot – Physics</a:t>
            </a:r>
          </a:p>
          <a:p>
            <a:r>
              <a:rPr lang="en-GB" dirty="0"/>
              <a:t>Surgeons/ doctors – Biology</a:t>
            </a:r>
          </a:p>
          <a:p>
            <a:r>
              <a:rPr lang="en-GB" dirty="0"/>
              <a:t>Lego engineer – physics</a:t>
            </a:r>
          </a:p>
          <a:p>
            <a:r>
              <a:rPr lang="en-GB" dirty="0"/>
              <a:t>Environmental scientist – Biology/ chemistry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1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491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higher tier paper anything less than a 4 will gain a 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940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 the higher tier paper anything less than a 4 will gain a U</a:t>
            </a:r>
          </a:p>
          <a:p>
            <a:endParaRPr lang="en-GB" dirty="0"/>
          </a:p>
          <a:p>
            <a:r>
              <a:rPr lang="en-GB" dirty="0"/>
              <a:t>Students can sit a higher paper on one of the sciences and a foundation on the others or any combination of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92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05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Combined - 1 hour 15 minutes – 70 marks – 16.7 % of overall grade for each paper</a:t>
            </a:r>
          </a:p>
          <a:p>
            <a:r>
              <a:rPr lang="en-GB" dirty="0"/>
              <a:t>Separate – 1 hour 45 minutes – 100 marks – 50% of overall exam grade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19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Combined - 1 hour 15 minutes – 70 marks – 16.7 % of overall grade for each paper</a:t>
            </a:r>
          </a:p>
          <a:p>
            <a:r>
              <a:rPr lang="en-GB" dirty="0"/>
              <a:t>Separate – 1 hour 45 minutes – 100 marks – 50% of overall exam grade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E86B4-35C5-4E93-AD43-1F27A09F4E0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936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B58-F7B3-4820-BEF3-3A71064EB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743E1A-6720-40B4-AC7B-2493B87CB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3CFC0-DF76-4890-B905-A86E32B0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681A6-76A3-48C4-AC67-3D08BE73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A625-9A94-4ACF-8439-579BA808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C5EE63B-3F22-4CCC-B606-DE28A5CED26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551D232-1802-483A-BA7A-A0C6C76CD91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896C6-4B59-4C5E-AA11-F186C4A2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624600-8BD2-4CF5-8C9F-3DB96EF54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9FF1A-FD1F-47D2-B22C-DB64BEB9F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7ED87-3371-470B-A97D-525AB8477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20587-0DD2-45A7-BB59-5D97F8B0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BF94CA7-4B68-4EF1-B782-D97E45F479E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6EA8A73-1B2F-48AB-93C7-B2AFE5D0DE4C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69A1D5D-F0E9-4A96-ACBA-13F29A2DB008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6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D91C33-5A0E-4FB4-9254-D2F4A927D1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CB729-DB6C-4024-A0F5-455CB0C0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3FAAC-1094-4F72-9550-72886036B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2525A-D62E-4237-9446-1D99B5AA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30699-5F77-40FF-BCA1-0C3F5D597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1F8625E-452A-4420-9F9E-4EE32D53160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478F088-3815-4307-951B-85BC348E1A1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EC7E0B-9BBD-44B3-83C6-BA344540CDC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2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3C45-A4BA-4251-848A-7D5C96E9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62021-CAE7-41FC-861B-68EDF1463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64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3F3-E5BF-4FB2-A295-70CB5A29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62070B-59A7-47DB-A0E7-E6CD149C7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7EFA1-71C9-49CC-8B6C-D0AA435F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E0D5-BAC0-4E2B-B85A-1FA8519D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72B7F-9D77-4F4A-8C22-E572A949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2A6E743-F6E9-415A-BF91-3AEB604A5333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6BF365E-44B0-464D-8511-233871D9393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57B7191-C9BC-498E-B084-CAAB9EEB406B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1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08F4F-08D2-4658-BB67-C885E1A04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EDDED-C901-4679-8D0C-3E8311AEB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10B06-F6EF-45F7-8C1C-5A10D117D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58B24-389D-4746-98F3-F66BDE95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FF71-9611-470B-BA64-26102EE3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B35A8-5307-44B5-859D-21C4A31E5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CA52BA3-7427-482A-BB68-C698875D5A2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E895C99-075B-4821-A1E1-5E4EEFFB1EC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43D8737-E0AD-4A68-9119-9B5CECB429B1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00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98CE-456F-40BD-9001-306051F9D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CC5A3-2C5C-4E6A-A739-B2938B7C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444A7-3CD9-4815-9D74-3CD2764EF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41A19-5BAC-4757-8494-C255E79DD4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E0C5-1C8F-46F4-A057-E97475267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FB6688-69C0-42C5-A313-BF2D77BB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BA9CC6-71F2-48C4-9BF2-EB916190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575976-5427-4C29-ABA9-77DE0F46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C2C0F79-48E5-412D-9653-6E5DF200129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1DB03578-EB95-47C6-8A17-1A09DA208796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9450EADF-9FD1-476E-AA1B-7458EB445F77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4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BB72-D3EA-4A3A-B8C4-12CA7300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FE1B0-21CE-4896-A1FA-AF0AE1B2D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904-5FC3-4928-9A03-75F18BD8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C6006-1418-46B1-B20D-1FF3B77B9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B49629-7274-4F1A-9DF5-A53480FC5B7E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1AB309E-13C0-4D25-ABA2-E4C2A5D0D3BF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0D2F96C-73F8-4A32-9F78-A93FC2AB4C85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74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46073-085A-42C2-A833-F0A85F74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A4FA3-8252-4E5D-9F46-60314AC3A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E23BB-F146-494F-A6C3-F15667DF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58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A0C8A-2848-41A0-83A5-E81F07005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611EE-3AA7-4DBD-8E64-BEE450DC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1D1D-FC89-42C0-B86B-AC6EF4FD1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661A0-3A90-420B-A03C-D30CFCFED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EF243-B4A2-48C3-9838-5D7BE3B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62361B-5432-4440-A4A9-ED22F680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1B0584-0CD7-4F7B-8470-A3E20B48E35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1AF1A47-1A8E-49A0-AEE1-88891FDF3A0B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5A2DCAA3-6EEA-4594-969D-9D3C1A1C6E4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B1DF-D598-475D-B22E-A7C72C3E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7203CA-5920-4F4F-826B-ED34A2676E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FF272D-7FE6-4E62-9405-5B4DFEBCC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CB1E24-FC59-49F6-9115-43D81928F3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30DC86-46A1-4B47-93AF-244A9677A37E}" type="datetimeFigureOut">
              <a:rPr lang="en-GB" smtClean="0"/>
              <a:t>26/01/2024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A6690-683F-4E34-951C-2D26C3DD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804FE-4C66-4D7F-A0C7-817A99B2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BEDA81-03EA-4D1C-AD75-F6423F72EE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4BC290-C6DE-4C2D-A428-2663C55A635C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Weston </a:t>
            </a:r>
            <a:r>
              <a:rPr lang="en-US">
                <a:solidFill>
                  <a:srgbClr val="0070C0"/>
                </a:solidFill>
              </a:rPr>
              <a:t>&amp;</a:t>
            </a:r>
            <a:r>
              <a:rPr lang="en-US"/>
              <a:t> Proud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E4C60F96-5801-49B3-A16C-DE714F00F5D7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444480" y="5356629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71F81F0D-506A-4CC2-AFF3-A465B0AE5F8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" y="5793739"/>
            <a:ext cx="794385" cy="103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18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89696F-A96A-40DE-8628-90FC0A23B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26C1-3398-4026-895D-B6F09E3BA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1A5B0D6-120E-4F2E-9772-C56E5AA06350}"/>
              </a:ext>
            </a:extLst>
          </p:cNvPr>
          <p:cNvSpPr txBox="1">
            <a:spLocks/>
          </p:cNvSpPr>
          <p:nvPr userDrawn="1"/>
        </p:nvSpPr>
        <p:spPr>
          <a:xfrm>
            <a:off x="4038600" y="610903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A0817BC5-4B01-4091-B181-1AD80832B197}"/>
              </a:ext>
            </a:extLst>
          </p:cNvPr>
          <p:cNvPicPr/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9" b="20682"/>
          <a:stretch/>
        </p:blipFill>
        <p:spPr bwMode="auto">
          <a:xfrm>
            <a:off x="10622013" y="5420043"/>
            <a:ext cx="1818640" cy="1513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693DF506-161D-47A9-8867-F7EB415ABED0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1" y="5793739"/>
            <a:ext cx="794385" cy="103314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25DDAC8-0ADA-4BDC-9071-D4E64304F31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027424"/>
              </p:ext>
            </p:extLst>
          </p:nvPr>
        </p:nvGraphicFramePr>
        <p:xfrm>
          <a:off x="3986463" y="6176963"/>
          <a:ext cx="4219074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358">
                  <a:extLst>
                    <a:ext uri="{9D8B030D-6E8A-4147-A177-3AD203B41FA5}">
                      <a16:colId xmlns:a16="http://schemas.microsoft.com/office/drawing/2014/main" val="1930294558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4157844847"/>
                    </a:ext>
                  </a:extLst>
                </a:gridCol>
                <a:gridCol w="1406358">
                  <a:extLst>
                    <a:ext uri="{9D8B030D-6E8A-4147-A177-3AD203B41FA5}">
                      <a16:colId xmlns:a16="http://schemas.microsoft.com/office/drawing/2014/main" val="2651548957"/>
                    </a:ext>
                  </a:extLst>
                </a:gridCol>
              </a:tblGrid>
              <a:tr h="32497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>
                          <a:solidFill>
                            <a:srgbClr val="002060"/>
                          </a:solidFill>
                        </a:rPr>
                        <a:t>Weston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70C0"/>
                          </a:solidFill>
                        </a:rPr>
                        <a:t>&amp;</a:t>
                      </a:r>
                      <a:r>
                        <a:rPr lang="en-US"/>
                        <a:t> </a:t>
                      </a:r>
                      <a:r>
                        <a:rPr lang="en-US">
                          <a:solidFill>
                            <a:srgbClr val="002060"/>
                          </a:solidFill>
                        </a:rPr>
                        <a:t>Proud</a:t>
                      </a:r>
                      <a:endParaRPr lang="en-GB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GB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962125"/>
                  </a:ext>
                </a:extLst>
              </a:tr>
              <a:tr h="324971"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Ready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Respectful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>
                          <a:solidFill>
                            <a:srgbClr val="0070C0"/>
                          </a:solidFill>
                        </a:rPr>
                        <a:t>Safe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5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16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stW5jy_WAU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2CE2-8A87-8534-44D7-14C174FEB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918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7200" dirty="0"/>
              <a:t>Year 9 Options Roadshow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D1CF4F-A003-5F67-89EF-4E75C1DFA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10515600" cy="26130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Science</a:t>
            </a:r>
          </a:p>
          <a:p>
            <a:pPr marL="0" indent="0" algn="ctr">
              <a:buNone/>
            </a:pPr>
            <a:r>
              <a:rPr lang="en-GB" sz="4000" dirty="0"/>
              <a:t>Combined and Separate</a:t>
            </a:r>
          </a:p>
        </p:txBody>
      </p:sp>
    </p:spTree>
    <p:extLst>
      <p:ext uri="{BB962C8B-B14F-4D97-AF65-F5344CB8AC3E}">
        <p14:creationId xmlns:p14="http://schemas.microsoft.com/office/powerpoint/2010/main" val="1541161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separate course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63" y="1690688"/>
            <a:ext cx="11834949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You will still study </a:t>
            </a:r>
            <a:r>
              <a:rPr lang="en-GB" b="1" i="1" dirty="0">
                <a:solidFill>
                  <a:srgbClr val="00B050"/>
                </a:solidFill>
              </a:rPr>
              <a:t>biology</a:t>
            </a:r>
            <a:r>
              <a:rPr lang="en-GB" i="1" dirty="0"/>
              <a:t>, </a:t>
            </a:r>
            <a:r>
              <a:rPr lang="en-GB" b="1" i="1" dirty="0">
                <a:solidFill>
                  <a:srgbClr val="FF0000"/>
                </a:solidFill>
              </a:rPr>
              <a:t>chemistry</a:t>
            </a:r>
            <a:r>
              <a:rPr lang="en-GB" i="1" dirty="0"/>
              <a:t> and </a:t>
            </a:r>
            <a:r>
              <a:rPr lang="en-GB" b="1" i="1" dirty="0">
                <a:solidFill>
                  <a:srgbClr val="00B0F0"/>
                </a:solidFill>
              </a:rPr>
              <a:t>physics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There is a lot more to cover so you will have to be motivated and hard working.</a:t>
            </a:r>
          </a:p>
          <a:p>
            <a:pPr marL="0" indent="0">
              <a:buNone/>
            </a:pPr>
            <a:r>
              <a:rPr lang="en-GB" i="1" dirty="0"/>
              <a:t>You can either be entered for a higher or foundation tier exam.</a:t>
            </a:r>
          </a:p>
          <a:p>
            <a:pPr marL="0" indent="0">
              <a:buNone/>
            </a:pPr>
            <a:r>
              <a:rPr lang="en-GB" i="1" dirty="0"/>
              <a:t>Higher tier can achieve grades </a:t>
            </a:r>
            <a:r>
              <a:rPr lang="en-GB" b="1" i="1" dirty="0"/>
              <a:t>4 – 9.</a:t>
            </a:r>
          </a:p>
          <a:p>
            <a:pPr marL="0" indent="0">
              <a:buNone/>
            </a:pPr>
            <a:r>
              <a:rPr lang="en-GB" i="1" dirty="0"/>
              <a:t>Foundation tier can achieve grades </a:t>
            </a:r>
            <a:r>
              <a:rPr lang="en-GB" b="1" i="1" dirty="0"/>
              <a:t>1 – 5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At the end of the course you will leave with three GCSE grades, one for each science. </a:t>
            </a:r>
          </a:p>
        </p:txBody>
      </p:sp>
    </p:spTree>
    <p:extLst>
      <p:ext uri="{BB962C8B-B14F-4D97-AF65-F5344CB8AC3E}">
        <p14:creationId xmlns:p14="http://schemas.microsoft.com/office/powerpoint/2010/main" val="363722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am I assessed?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0126"/>
            <a:ext cx="11425645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For your Science qualification there are </a:t>
            </a:r>
            <a:r>
              <a:rPr lang="en-GB" b="1" dirty="0"/>
              <a:t>six</a:t>
            </a:r>
            <a:r>
              <a:rPr lang="en-GB" dirty="0"/>
              <a:t> exams.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Two in each of the three sciences.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It does not matter if you take combined or separate there will still be six papers to sit.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108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 1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0126"/>
            <a:ext cx="3823063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Biology</a:t>
            </a:r>
          </a:p>
          <a:p>
            <a:r>
              <a:rPr lang="en-GB" dirty="0">
                <a:solidFill>
                  <a:schemeClr val="tx1"/>
                </a:solidFill>
              </a:rPr>
              <a:t>Cell biology</a:t>
            </a:r>
          </a:p>
          <a:p>
            <a:r>
              <a:rPr lang="en-GB" dirty="0">
                <a:solidFill>
                  <a:schemeClr val="tx1"/>
                </a:solidFill>
              </a:rPr>
              <a:t>Organisation</a:t>
            </a:r>
          </a:p>
          <a:p>
            <a:r>
              <a:rPr lang="en-GB" dirty="0">
                <a:solidFill>
                  <a:schemeClr val="tx1"/>
                </a:solidFill>
              </a:rPr>
              <a:t>Infection and response</a:t>
            </a:r>
          </a:p>
          <a:p>
            <a:r>
              <a:rPr lang="en-GB" dirty="0">
                <a:solidFill>
                  <a:schemeClr val="tx1"/>
                </a:solidFill>
              </a:rPr>
              <a:t>Bioenergetics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F66BA-A084-455E-A6F4-90048A59C027}"/>
              </a:ext>
            </a:extLst>
          </p:cNvPr>
          <p:cNvSpPr txBox="1">
            <a:spLocks/>
          </p:cNvSpPr>
          <p:nvPr/>
        </p:nvSpPr>
        <p:spPr>
          <a:xfrm>
            <a:off x="3405052" y="1550126"/>
            <a:ext cx="4598128" cy="504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0000"/>
                </a:solidFill>
              </a:rPr>
              <a:t>Chemistry</a:t>
            </a:r>
          </a:p>
          <a:p>
            <a:r>
              <a:rPr lang="en-GB" dirty="0">
                <a:solidFill>
                  <a:schemeClr val="tx1"/>
                </a:solidFill>
              </a:rPr>
              <a:t>Atomic structure and the periodic table</a:t>
            </a:r>
          </a:p>
          <a:p>
            <a:r>
              <a:rPr lang="en-GB" dirty="0">
                <a:solidFill>
                  <a:schemeClr val="tx1"/>
                </a:solidFill>
              </a:rPr>
              <a:t>Bonding, structure and the properties of matter.</a:t>
            </a:r>
          </a:p>
          <a:p>
            <a:r>
              <a:rPr lang="en-GB" dirty="0">
                <a:solidFill>
                  <a:schemeClr val="tx1"/>
                </a:solidFill>
              </a:rPr>
              <a:t>Quantitative Chemistry</a:t>
            </a:r>
          </a:p>
          <a:p>
            <a:r>
              <a:rPr lang="en-GB" dirty="0">
                <a:solidFill>
                  <a:schemeClr val="tx1"/>
                </a:solidFill>
              </a:rPr>
              <a:t>Chemical changes</a:t>
            </a:r>
          </a:p>
          <a:p>
            <a:r>
              <a:rPr lang="en-GB" dirty="0">
                <a:solidFill>
                  <a:schemeClr val="tx1"/>
                </a:solidFill>
              </a:rPr>
              <a:t>Energy changes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4DFCE3-E2A6-462D-B91F-554BD3054EC4}"/>
              </a:ext>
            </a:extLst>
          </p:cNvPr>
          <p:cNvSpPr txBox="1">
            <a:spLocks/>
          </p:cNvSpPr>
          <p:nvPr/>
        </p:nvSpPr>
        <p:spPr>
          <a:xfrm>
            <a:off x="8007534" y="1550125"/>
            <a:ext cx="3823063" cy="504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B0F0"/>
                </a:solidFill>
              </a:rPr>
              <a:t>Physics</a:t>
            </a:r>
          </a:p>
          <a:p>
            <a:r>
              <a:rPr lang="en-GB" dirty="0">
                <a:solidFill>
                  <a:schemeClr val="tx1"/>
                </a:solidFill>
              </a:rPr>
              <a:t>Energy</a:t>
            </a:r>
          </a:p>
          <a:p>
            <a:r>
              <a:rPr lang="en-GB" dirty="0">
                <a:solidFill>
                  <a:schemeClr val="tx1"/>
                </a:solidFill>
              </a:rPr>
              <a:t>Electricity</a:t>
            </a:r>
          </a:p>
          <a:p>
            <a:r>
              <a:rPr lang="en-GB" dirty="0">
                <a:solidFill>
                  <a:schemeClr val="tx1"/>
                </a:solidFill>
              </a:rPr>
              <a:t>Particle model of matter</a:t>
            </a:r>
          </a:p>
          <a:p>
            <a:r>
              <a:rPr lang="en-GB" dirty="0">
                <a:solidFill>
                  <a:schemeClr val="tx1"/>
                </a:solidFill>
              </a:rPr>
              <a:t>Atomic structure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8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 2 content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50126"/>
            <a:ext cx="3823063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Biology</a:t>
            </a:r>
          </a:p>
          <a:p>
            <a:r>
              <a:rPr lang="en-GB" dirty="0">
                <a:solidFill>
                  <a:schemeClr val="tx1"/>
                </a:solidFill>
              </a:rPr>
              <a:t>Homeostasis and response</a:t>
            </a:r>
          </a:p>
          <a:p>
            <a:r>
              <a:rPr lang="en-GB" dirty="0">
                <a:solidFill>
                  <a:schemeClr val="tx1"/>
                </a:solidFill>
              </a:rPr>
              <a:t>Inheritance, variation and evolution</a:t>
            </a:r>
          </a:p>
          <a:p>
            <a:r>
              <a:rPr lang="en-GB" dirty="0">
                <a:solidFill>
                  <a:schemeClr val="tx1"/>
                </a:solidFill>
              </a:rPr>
              <a:t>Ecology</a:t>
            </a: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4DF66BA-A084-455E-A6F4-90048A59C027}"/>
              </a:ext>
            </a:extLst>
          </p:cNvPr>
          <p:cNvSpPr txBox="1">
            <a:spLocks/>
          </p:cNvSpPr>
          <p:nvPr/>
        </p:nvSpPr>
        <p:spPr>
          <a:xfrm>
            <a:off x="3709852" y="1476737"/>
            <a:ext cx="4598128" cy="504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FF0000"/>
                </a:solidFill>
              </a:rPr>
              <a:t>Chemistry</a:t>
            </a:r>
          </a:p>
          <a:p>
            <a:r>
              <a:rPr lang="en-GB" dirty="0">
                <a:solidFill>
                  <a:schemeClr val="tx1"/>
                </a:solidFill>
              </a:rPr>
              <a:t>The rate and extent of chemical change</a:t>
            </a:r>
          </a:p>
          <a:p>
            <a:r>
              <a:rPr lang="en-GB" dirty="0">
                <a:solidFill>
                  <a:schemeClr val="tx1"/>
                </a:solidFill>
              </a:rPr>
              <a:t>Organic chemistry</a:t>
            </a:r>
          </a:p>
          <a:p>
            <a:r>
              <a:rPr lang="en-GB" dirty="0">
                <a:solidFill>
                  <a:schemeClr val="tx1"/>
                </a:solidFill>
              </a:rPr>
              <a:t>Chemical analysis</a:t>
            </a:r>
          </a:p>
          <a:p>
            <a:r>
              <a:rPr lang="en-GB" dirty="0">
                <a:solidFill>
                  <a:schemeClr val="tx1"/>
                </a:solidFill>
              </a:rPr>
              <a:t>Chemistry of the atmosphere</a:t>
            </a:r>
          </a:p>
          <a:p>
            <a:r>
              <a:rPr lang="en-GB" dirty="0">
                <a:solidFill>
                  <a:schemeClr val="tx1"/>
                </a:solidFill>
              </a:rPr>
              <a:t>Using resources</a:t>
            </a:r>
            <a:endParaRPr lang="en-GB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4DFCE3-E2A6-462D-B91F-554BD3054EC4}"/>
              </a:ext>
            </a:extLst>
          </p:cNvPr>
          <p:cNvSpPr txBox="1">
            <a:spLocks/>
          </p:cNvSpPr>
          <p:nvPr/>
        </p:nvSpPr>
        <p:spPr>
          <a:xfrm>
            <a:off x="8007534" y="1550125"/>
            <a:ext cx="3823063" cy="5042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rgbClr val="00B0F0"/>
                </a:solidFill>
              </a:rPr>
              <a:t>Physics</a:t>
            </a:r>
          </a:p>
          <a:p>
            <a:r>
              <a:rPr lang="en-GB" dirty="0">
                <a:solidFill>
                  <a:schemeClr val="tx1"/>
                </a:solidFill>
              </a:rPr>
              <a:t>Forces</a:t>
            </a:r>
          </a:p>
          <a:p>
            <a:r>
              <a:rPr lang="en-GB" dirty="0">
                <a:solidFill>
                  <a:schemeClr val="tx1"/>
                </a:solidFill>
              </a:rPr>
              <a:t>Waves and magnetism</a:t>
            </a:r>
          </a:p>
          <a:p>
            <a:r>
              <a:rPr lang="en-GB" dirty="0">
                <a:solidFill>
                  <a:schemeClr val="tx1"/>
                </a:solidFill>
              </a:rPr>
              <a:t>Electromagnetism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2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D7D34-AFAD-4431-9919-473D01753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723" y="-97206"/>
            <a:ext cx="6938554" cy="1325563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Why is science important?</a:t>
            </a:r>
          </a:p>
        </p:txBody>
      </p:sp>
      <p:pic>
        <p:nvPicPr>
          <p:cNvPr id="3" name="Online Media 2" title="Why science is for me | The Royal Society">
            <a:hlinkClick r:id="" action="ppaction://media"/>
            <a:extLst>
              <a:ext uri="{FF2B5EF4-FFF2-40B4-BE49-F238E27FC236}">
                <a16:creationId xmlns:a16="http://schemas.microsoft.com/office/drawing/2014/main" id="{B1674907-48A0-448D-9BC0-1306904DD7F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94065" y="1228357"/>
            <a:ext cx="8603870" cy="48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8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Science support my future aspirations?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571DC-45A4-43AF-87E4-A421285C7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75" y="1834651"/>
            <a:ext cx="5158876" cy="3432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E7181-8457-4635-A8E1-5F61DBE833DE}"/>
              </a:ext>
            </a:extLst>
          </p:cNvPr>
          <p:cNvSpPr txBox="1"/>
          <p:nvPr/>
        </p:nvSpPr>
        <p:spPr>
          <a:xfrm flipH="1">
            <a:off x="5643153" y="2508069"/>
            <a:ext cx="578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Midwife</a:t>
            </a:r>
            <a:r>
              <a:rPr lang="en-GB" sz="3600" dirty="0"/>
              <a:t>: £34000 - £38000</a:t>
            </a:r>
          </a:p>
        </p:txBody>
      </p:sp>
    </p:spTree>
    <p:extLst>
      <p:ext uri="{BB962C8B-B14F-4D97-AF65-F5344CB8AC3E}">
        <p14:creationId xmlns:p14="http://schemas.microsoft.com/office/powerpoint/2010/main" val="187506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Science support my future aspirations?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E7181-8457-4635-A8E1-5F61DBE833DE}"/>
              </a:ext>
            </a:extLst>
          </p:cNvPr>
          <p:cNvSpPr txBox="1"/>
          <p:nvPr/>
        </p:nvSpPr>
        <p:spPr>
          <a:xfrm flipH="1">
            <a:off x="5643153" y="2508069"/>
            <a:ext cx="5782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Vet</a:t>
            </a:r>
            <a:r>
              <a:rPr lang="en-GB" sz="3600" dirty="0"/>
              <a:t>: £32,000 - £70,000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19E5F1-AC86-4667-8E61-CBF2283F43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61"/>
          <a:stretch/>
        </p:blipFill>
        <p:spPr>
          <a:xfrm>
            <a:off x="679268" y="2088969"/>
            <a:ext cx="4685755" cy="32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71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Science support my future aspirations?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E7181-8457-4635-A8E1-5F61DBE833DE}"/>
              </a:ext>
            </a:extLst>
          </p:cNvPr>
          <p:cNvSpPr txBox="1"/>
          <p:nvPr/>
        </p:nvSpPr>
        <p:spPr>
          <a:xfrm flipH="1">
            <a:off x="5643153" y="2508069"/>
            <a:ext cx="57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Physiotherapist</a:t>
            </a:r>
            <a:r>
              <a:rPr lang="en-GB" sz="3600" dirty="0"/>
              <a:t>: £27,000 - £40,000</a:t>
            </a:r>
          </a:p>
        </p:txBody>
      </p:sp>
      <p:pic>
        <p:nvPicPr>
          <p:cNvPr id="1026" name="Picture 2" descr="What is a sports physiotherapist? Do I Need To See One?">
            <a:extLst>
              <a:ext uri="{FF2B5EF4-FFF2-40B4-BE49-F238E27FC236}">
                <a16:creationId xmlns:a16="http://schemas.microsoft.com/office/drawing/2014/main" id="{1BADA38A-9412-4F40-9BC0-7C0ECCD7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2" y="2023289"/>
            <a:ext cx="5038594" cy="33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92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Science support my future aspirations?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E7181-8457-4635-A8E1-5F61DBE833DE}"/>
              </a:ext>
            </a:extLst>
          </p:cNvPr>
          <p:cNvSpPr txBox="1"/>
          <p:nvPr/>
        </p:nvSpPr>
        <p:spPr>
          <a:xfrm flipH="1">
            <a:off x="5965370" y="2828835"/>
            <a:ext cx="5782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Microbiologist</a:t>
            </a:r>
            <a:r>
              <a:rPr lang="en-GB" sz="3600" dirty="0"/>
              <a:t>: £20,000 - £80,000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F5869A-EA6B-44DC-B7C3-DF01884EF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5" y="2218916"/>
            <a:ext cx="5489938" cy="27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1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EA4E9-00ED-4A67-B195-5BDDF482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Science support my future aspirations?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BE7181-8457-4635-A8E1-5F61DBE833DE}"/>
              </a:ext>
            </a:extLst>
          </p:cNvPr>
          <p:cNvSpPr txBox="1"/>
          <p:nvPr/>
        </p:nvSpPr>
        <p:spPr>
          <a:xfrm flipH="1">
            <a:off x="574765" y="1783806"/>
            <a:ext cx="7358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And many, many more….</a:t>
            </a:r>
            <a:endParaRPr lang="en-GB" sz="3600" dirty="0"/>
          </a:p>
        </p:txBody>
      </p:sp>
      <p:pic>
        <p:nvPicPr>
          <p:cNvPr id="2050" name="Picture 2" descr="Jobs In F1: How To Become A F1 Quality Engineer">
            <a:extLst>
              <a:ext uri="{FF2B5EF4-FFF2-40B4-BE49-F238E27FC236}">
                <a16:creationId xmlns:a16="http://schemas.microsoft.com/office/drawing/2014/main" id="{C24BB5B0-CF9B-4491-B9D1-1ACBF5B2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28" y="2571749"/>
            <a:ext cx="4155835" cy="26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irline Pilot Job Profile | TEG London">
            <a:extLst>
              <a:ext uri="{FF2B5EF4-FFF2-40B4-BE49-F238E27FC236}">
                <a16:creationId xmlns:a16="http://schemas.microsoft.com/office/drawing/2014/main" id="{45B407E8-3277-425A-9E0C-6567A5DF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" y="3079357"/>
            <a:ext cx="4052888" cy="269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urgeon: Expertise, Specialties, and Training">
            <a:extLst>
              <a:ext uri="{FF2B5EF4-FFF2-40B4-BE49-F238E27FC236}">
                <a16:creationId xmlns:a16="http://schemas.microsoft.com/office/drawing/2014/main" id="{84B57F78-B2E9-4D92-A166-93EA2AAA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045" y="2029229"/>
            <a:ext cx="3347493" cy="22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C02BF0-A0A2-42CD-A91B-482C172096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751" y="2963742"/>
            <a:ext cx="2586182" cy="2586182"/>
          </a:xfrm>
          <a:prstGeom prst="rect">
            <a:avLst/>
          </a:prstGeom>
        </p:spPr>
      </p:pic>
      <p:pic>
        <p:nvPicPr>
          <p:cNvPr id="2056" name="Picture 8" descr="Environmental Science – Gairloch High School">
            <a:extLst>
              <a:ext uri="{FF2B5EF4-FFF2-40B4-BE49-F238E27FC236}">
                <a16:creationId xmlns:a16="http://schemas.microsoft.com/office/drawing/2014/main" id="{B5C9335B-06F0-4C51-9965-28EBB0C38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97" y="3902799"/>
            <a:ext cx="6042696" cy="22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8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 at KS4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You will either study the following:</a:t>
            </a:r>
          </a:p>
          <a:p>
            <a:pPr marL="0" indent="0"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Combined science</a:t>
            </a:r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r>
              <a:rPr lang="en-GB" dirty="0"/>
              <a:t>Separate science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024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42F-6BEA-4AD9-B43F-9F111761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 combined course look like?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B8B2-8FFC-459E-B4F9-D7DB69DE4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6" y="1690688"/>
            <a:ext cx="11477896" cy="504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i="1" dirty="0"/>
              <a:t>You will study </a:t>
            </a:r>
            <a:r>
              <a:rPr lang="en-GB" b="1" i="1" dirty="0">
                <a:solidFill>
                  <a:srgbClr val="00B050"/>
                </a:solidFill>
              </a:rPr>
              <a:t>biology</a:t>
            </a:r>
            <a:r>
              <a:rPr lang="en-GB" i="1" dirty="0"/>
              <a:t>, </a:t>
            </a:r>
            <a:r>
              <a:rPr lang="en-GB" b="1" i="1" dirty="0">
                <a:solidFill>
                  <a:srgbClr val="FF0000"/>
                </a:solidFill>
              </a:rPr>
              <a:t>chemistry</a:t>
            </a:r>
            <a:r>
              <a:rPr lang="en-GB" i="1" dirty="0"/>
              <a:t> and </a:t>
            </a:r>
            <a:r>
              <a:rPr lang="en-GB" b="1" i="1" dirty="0">
                <a:solidFill>
                  <a:srgbClr val="00B0F0"/>
                </a:solidFill>
              </a:rPr>
              <a:t>physics</a:t>
            </a:r>
            <a:r>
              <a:rPr lang="en-GB" i="1" dirty="0"/>
              <a:t>.</a:t>
            </a:r>
          </a:p>
          <a:p>
            <a:pPr marL="0" indent="0">
              <a:buNone/>
            </a:pPr>
            <a:r>
              <a:rPr lang="en-GB" i="1" dirty="0"/>
              <a:t>You can either be entered for a higher or foundation tier exam.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Higher tier can achieve grades </a:t>
            </a:r>
            <a:r>
              <a:rPr lang="en-GB" b="1" i="1" dirty="0"/>
              <a:t>4 – 9.</a:t>
            </a:r>
          </a:p>
          <a:p>
            <a:pPr marL="0" indent="0">
              <a:buNone/>
            </a:pPr>
            <a:r>
              <a:rPr lang="en-GB" i="1" dirty="0"/>
              <a:t>Foundation tier can achieve grades </a:t>
            </a:r>
            <a:r>
              <a:rPr lang="en-GB" b="1" i="1" dirty="0"/>
              <a:t>1 – 5</a:t>
            </a:r>
            <a:r>
              <a:rPr lang="en-GB" i="1" dirty="0"/>
              <a:t>.</a:t>
            </a:r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At the end of the course you will leave with two GCSE grades based off of how well you have performed across ALL 6 papers</a:t>
            </a:r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0991479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532</Words>
  <Application>Microsoft Office PowerPoint</Application>
  <PresentationFormat>Widescreen</PresentationFormat>
  <Paragraphs>96</Paragraphs>
  <Slides>13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Century Gothic</vt:lpstr>
      <vt:lpstr>1_Office Theme</vt:lpstr>
      <vt:lpstr>Year 9 Options Roadshow </vt:lpstr>
      <vt:lpstr>Why is science important?</vt:lpstr>
      <vt:lpstr>How does Science support my future aspirations? </vt:lpstr>
      <vt:lpstr>How does Science support my future aspirations? </vt:lpstr>
      <vt:lpstr>How does Science support my future aspirations? </vt:lpstr>
      <vt:lpstr>How does Science support my future aspirations? </vt:lpstr>
      <vt:lpstr>How does Science support my future aspirations? </vt:lpstr>
      <vt:lpstr>Science at KS4 </vt:lpstr>
      <vt:lpstr>What does the  combined course look like? </vt:lpstr>
      <vt:lpstr>What does the separate course look like? </vt:lpstr>
      <vt:lpstr>How am I assessed? </vt:lpstr>
      <vt:lpstr>Paper 1 content </vt:lpstr>
      <vt:lpstr>Paper 2 content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T&amp;L at WSS</dc:title>
  <dc:creator>Andy Papanicolaou</dc:creator>
  <cp:lastModifiedBy>LSavage</cp:lastModifiedBy>
  <cp:revision>27</cp:revision>
  <dcterms:created xsi:type="dcterms:W3CDTF">2023-08-25T10:52:45Z</dcterms:created>
  <dcterms:modified xsi:type="dcterms:W3CDTF">2024-01-26T22:03:54Z</dcterms:modified>
</cp:coreProperties>
</file>