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1642" r:id="rId2"/>
    <p:sldId id="1654" r:id="rId3"/>
    <p:sldId id="1649" r:id="rId4"/>
    <p:sldId id="1655" r:id="rId5"/>
    <p:sldId id="1650" r:id="rId6"/>
    <p:sldId id="1656" r:id="rId7"/>
    <p:sldId id="1657" r:id="rId8"/>
    <p:sldId id="1658" r:id="rId9"/>
    <p:sldId id="1652" r:id="rId10"/>
    <p:sldId id="165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33" autoAdjust="0"/>
  </p:normalViewPr>
  <p:slideViewPr>
    <p:cSldViewPr snapToGrid="0">
      <p:cViewPr varScale="1">
        <p:scale>
          <a:sx n="73" d="100"/>
          <a:sy n="73" d="100"/>
        </p:scale>
        <p:origin x="9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D076-0F3E-413A-B910-F85DE5EB90F8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E86B4-35C5-4E93-AD43-1F27A09F4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7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2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7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0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Music videos – gender / race </a:t>
            </a:r>
          </a:p>
          <a:p>
            <a:r>
              <a:rPr lang="en-GB" dirty="0"/>
              <a:t>Social media platforms and websites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50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Luther </a:t>
            </a:r>
          </a:p>
          <a:p>
            <a:r>
              <a:rPr lang="en-GB" dirty="0"/>
              <a:t>Crime </a:t>
            </a:r>
          </a:p>
          <a:p>
            <a:r>
              <a:rPr lang="en-GB" dirty="0"/>
              <a:t>James Bond franchise / Marvel / Hunger Games / Marvel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Advertising unit – creating part of a music video / print media for a film / advertising for a film / video game – set each year by the exam board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86B4-35C5-4E93-AD43-1F27A09F4E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97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B58-F7B3-4820-BEF3-3A71064EB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43E1A-6720-40B4-AC7B-2493B87CB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CFC0-DF76-4890-B905-A86E32B0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681A6-76A3-48C4-AC67-3D08BE7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A625-9A94-4ACF-8439-579BA808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C5EE63B-3F22-4CCC-B606-DE28A5CED26F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51D232-1802-483A-BA7A-A0C6C76CD91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96C6-4B59-4C5E-AA11-F186C4A25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24600-8BD2-4CF5-8C9F-3DB96EF54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9FF1A-FD1F-47D2-B22C-DB64BEB9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7ED87-3371-470B-A97D-525AB847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20587-0DD2-45A7-BB59-5D97F8B0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BF94CA7-4B68-4EF1-B782-D97E45F479ED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EA8A73-1B2F-48AB-93C7-B2AFE5D0DE4C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9A1D5D-F0E9-4A96-ACBA-13F29A2DB00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6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D91C33-5A0E-4FB4-9254-D2F4A927D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B729-DB6C-4024-A0F5-455CB0C08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3FAAC-1094-4F72-9550-72886036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525A-D62E-4237-9446-1D99B5AA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0699-5F77-40FF-BCA1-0C3F5D59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F8625E-452A-4420-9F9E-4EE32D531603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78F088-3815-4307-951B-85BC348E1A16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9EC7E0B-9BBD-44B3-83C6-BA344540CDC1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2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3C45-A4BA-4251-848A-7D5C96E9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2021-CAE7-41FC-861B-68EDF146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4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3F3-E5BF-4FB2-A295-70CB5A29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2070B-59A7-47DB-A0E7-E6CD149C7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EFA1-71C9-49CC-8B6C-D0AA435F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4E0D5-BAC0-4E2B-B85A-1FA8519D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72B7F-9D77-4F4A-8C22-E572A949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A6E743-F6E9-415A-BF91-3AEB604A5333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6BF365E-44B0-464D-8511-233871D93938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57B7191-C9BC-498E-B084-CAAB9EEB406B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8F4F-08D2-4658-BB67-C885E1A0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EDDED-C901-4679-8D0C-3E8311AEB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10B06-F6EF-45F7-8C1C-5A10D117D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58B24-389D-4746-98F3-F66BDE95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6FF71-9611-470B-BA64-26102EE3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B35A8-5307-44B5-859D-21C4A31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A52BA3-7427-482A-BB68-C698875D5A2D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895C99-075B-4821-A1E1-5E4EEFFB1ECA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43D8737-E0AD-4A68-9119-9B5CECB429B1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0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98CE-456F-40BD-9001-306051F9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CC5A3-2C5C-4E6A-A739-B2938B7CE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444A7-3CD9-4815-9D74-3CD2764EF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41A19-5BAC-4757-8494-C255E79DD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8E0C5-1C8F-46F4-A057-E97475267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FB6688-69C0-42C5-A313-BF2D77BB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A9CC6-71F2-48C4-9BF2-EB916190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75976-5427-4C29-ABA9-77DE0F46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C2C0F79-48E5-412D-9653-6E5DF2001290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DB03578-EB95-47C6-8A17-1A09DA208796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450EADF-9FD1-476E-AA1B-7458EB445F7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BB72-D3EA-4A3A-B8C4-12CA7300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FE1B0-21CE-4896-A1FA-AF0AE1B2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79904-5FC3-4928-9A03-75F18BD8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C6006-1418-46B1-B20D-1FF3B77B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B49629-7274-4F1A-9DF5-A53480FC5B7E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1AB309E-13C0-4D25-ABA2-E4C2A5D0D3BF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0D2F96C-73F8-4A32-9F78-A93FC2AB4C8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46073-085A-42C2-A833-F0A85F74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A4FA3-8252-4E5D-9F46-60314AC3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E23BB-F146-494F-A6C3-F15667D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58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0C8A-2848-41A0-83A5-E81F0700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611EE-3AA7-4DBD-8E64-BEE450DC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1D1D-FC89-42C0-B86B-AC6EF4FD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661A0-3A90-420B-A03C-D30CFCFE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EF243-B4A2-48C3-9838-5D7BE3B9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2361B-5432-4440-A4A9-ED22F680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1B0584-0CD7-4F7B-8470-A3E20B48E35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1AF1A47-1A8E-49A0-AEE1-88891FDF3A0B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A2DCAA3-6EEA-4594-969D-9D3C1A1C6E4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1DF-D598-475D-B22E-A7C72C3E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7203CA-5920-4F4F-826B-ED34A2676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F272D-7FE6-4E62-9405-5B4DFEBCC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B1E24-FC59-49F6-9115-43D81928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0DC86-46A1-4B47-93AF-244A9677A37E}" type="datetimeFigureOut">
              <a:rPr lang="en-GB" smtClean="0"/>
              <a:t>22/01/2024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A6690-683F-4E34-951C-2D26C3DD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804FE-4C66-4D7F-A0C7-817A99B2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EDA81-03EA-4D1C-AD75-F6423F72EEA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4BC290-C6DE-4C2D-A428-2663C55A635C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Weston </a:t>
            </a:r>
            <a:r>
              <a:rPr lang="en-US">
                <a:solidFill>
                  <a:srgbClr val="0070C0"/>
                </a:solidFill>
              </a:rPr>
              <a:t>&amp;</a:t>
            </a:r>
            <a:r>
              <a:rPr lang="en-US"/>
              <a:t> Proud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4C60F96-5801-49B3-A16C-DE714F00F5D7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444480" y="5356629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1F81F0D-506A-4CC2-AFF3-A465B0AE5F8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" y="5793739"/>
            <a:ext cx="794385" cy="10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9696F-A96A-40DE-8628-90FC0A23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726C1-3398-4026-895D-B6F09E3B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1A5B0D6-120E-4F2E-9772-C56E5AA06350}"/>
              </a:ext>
            </a:extLst>
          </p:cNvPr>
          <p:cNvSpPr txBox="1">
            <a:spLocks/>
          </p:cNvSpPr>
          <p:nvPr userDrawn="1"/>
        </p:nvSpPr>
        <p:spPr>
          <a:xfrm>
            <a:off x="4038600" y="6109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0817BC5-4B01-4091-B181-1AD80832B197}"/>
              </a:ext>
            </a:extLst>
          </p:cNvPr>
          <p:cNvPicPr/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 b="20682"/>
          <a:stretch/>
        </p:blipFill>
        <p:spPr bwMode="auto">
          <a:xfrm>
            <a:off x="10622013" y="5420043"/>
            <a:ext cx="1818640" cy="151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93DF506-161D-47A9-8867-F7EB415ABED0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1" y="5793739"/>
            <a:ext cx="794385" cy="103314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25DDAC8-0ADA-4BDC-9071-D4E64304F31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027424"/>
              </p:ext>
            </p:extLst>
          </p:nvPr>
        </p:nvGraphicFramePr>
        <p:xfrm>
          <a:off x="3986463" y="6176963"/>
          <a:ext cx="4219074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358">
                  <a:extLst>
                    <a:ext uri="{9D8B030D-6E8A-4147-A177-3AD203B41FA5}">
                      <a16:colId xmlns:a16="http://schemas.microsoft.com/office/drawing/2014/main" val="1930294558"/>
                    </a:ext>
                  </a:extLst>
                </a:gridCol>
                <a:gridCol w="1406358">
                  <a:extLst>
                    <a:ext uri="{9D8B030D-6E8A-4147-A177-3AD203B41FA5}">
                      <a16:colId xmlns:a16="http://schemas.microsoft.com/office/drawing/2014/main" val="4157844847"/>
                    </a:ext>
                  </a:extLst>
                </a:gridCol>
                <a:gridCol w="1406358">
                  <a:extLst>
                    <a:ext uri="{9D8B030D-6E8A-4147-A177-3AD203B41FA5}">
                      <a16:colId xmlns:a16="http://schemas.microsoft.com/office/drawing/2014/main" val="2651548957"/>
                    </a:ext>
                  </a:extLst>
                </a:gridCol>
              </a:tblGrid>
              <a:tr h="32497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</a:rPr>
                        <a:t>Weston</a:t>
                      </a:r>
                      <a:r>
                        <a:rPr lang="en-US"/>
                        <a:t> </a:t>
                      </a:r>
                      <a:r>
                        <a:rPr lang="en-US">
                          <a:solidFill>
                            <a:srgbClr val="0070C0"/>
                          </a:solidFill>
                        </a:rPr>
                        <a:t>&amp;</a:t>
                      </a:r>
                      <a:r>
                        <a:rPr lang="en-US"/>
                        <a:t> 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Proud</a:t>
                      </a:r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962125"/>
                  </a:ext>
                </a:extLst>
              </a:tr>
              <a:tr h="324971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70C0"/>
                          </a:solidFill>
                        </a:rPr>
                        <a:t>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0070C0"/>
                          </a:solidFill>
                        </a:rPr>
                        <a:t>Respectful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>
                          <a:solidFill>
                            <a:srgbClr val="0070C0"/>
                          </a:solidFill>
                        </a:rPr>
                        <a:t>Safe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53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1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2CE2-8A87-8534-44D7-14C174F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91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200" dirty="0"/>
              <a:t>Year 9 Options Roadshow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D1CF4F-A003-5F67-89EF-4E75C1DFA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6130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WJEC </a:t>
            </a:r>
          </a:p>
          <a:p>
            <a:pPr marL="0" indent="0" algn="ctr">
              <a:buNone/>
            </a:pPr>
            <a:r>
              <a:rPr lang="en-GB" sz="4000" dirty="0"/>
              <a:t>Media Studies </a:t>
            </a:r>
          </a:p>
          <a:p>
            <a:pPr marL="0" indent="0" algn="ctr">
              <a:buNone/>
            </a:pPr>
            <a:r>
              <a:rPr lang="en-GB" sz="4000" dirty="0"/>
              <a:t>GCSE </a:t>
            </a:r>
          </a:p>
        </p:txBody>
      </p:sp>
    </p:spTree>
    <p:extLst>
      <p:ext uri="{BB962C8B-B14F-4D97-AF65-F5344CB8AC3E}">
        <p14:creationId xmlns:p14="http://schemas.microsoft.com/office/powerpoint/2010/main" val="1541161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A4E9-00ED-4A67-B195-5BDDF482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Media Studies support my future aspirations?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F041A-FC5A-4733-9313-9EFCE911369D}"/>
              </a:ext>
            </a:extLst>
          </p:cNvPr>
          <p:cNvSpPr txBox="1"/>
          <p:nvPr/>
        </p:nvSpPr>
        <p:spPr>
          <a:xfrm>
            <a:off x="4998721" y="1915885"/>
            <a:ext cx="40146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Education </a:t>
            </a:r>
          </a:p>
          <a:p>
            <a:endParaRPr lang="en-GB" dirty="0"/>
          </a:p>
          <a:p>
            <a:r>
              <a:rPr lang="en-GB" dirty="0"/>
              <a:t>Advertising </a:t>
            </a:r>
          </a:p>
          <a:p>
            <a:endParaRPr lang="en-GB" dirty="0"/>
          </a:p>
          <a:p>
            <a:r>
              <a:rPr lang="en-GB" dirty="0"/>
              <a:t>Journalism </a:t>
            </a:r>
          </a:p>
          <a:p>
            <a:endParaRPr lang="en-GB" dirty="0"/>
          </a:p>
          <a:p>
            <a:r>
              <a:rPr lang="en-GB" dirty="0"/>
              <a:t>Film production </a:t>
            </a:r>
          </a:p>
          <a:p>
            <a:endParaRPr lang="en-GB" dirty="0"/>
          </a:p>
          <a:p>
            <a:r>
              <a:rPr lang="en-GB" dirty="0"/>
              <a:t>Theatre </a:t>
            </a:r>
          </a:p>
          <a:p>
            <a:endParaRPr lang="en-GB" dirty="0"/>
          </a:p>
          <a:p>
            <a:r>
              <a:rPr lang="en-GB" dirty="0"/>
              <a:t>Design </a:t>
            </a:r>
          </a:p>
          <a:p>
            <a:endParaRPr lang="en-GB" dirty="0"/>
          </a:p>
          <a:p>
            <a:r>
              <a:rPr lang="en-GB" dirty="0"/>
              <a:t>Business </a:t>
            </a:r>
          </a:p>
        </p:txBody>
      </p:sp>
    </p:spTree>
    <p:extLst>
      <p:ext uri="{BB962C8B-B14F-4D97-AF65-F5344CB8AC3E}">
        <p14:creationId xmlns:p14="http://schemas.microsoft.com/office/powerpoint/2010/main" val="187506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ster, Movie, Film, Movies, Posters Wallpapers HD / Desktop and Mobile ...">
            <a:extLst>
              <a:ext uri="{FF2B5EF4-FFF2-40B4-BE49-F238E27FC236}">
                <a16:creationId xmlns:a16="http://schemas.microsoft.com/office/drawing/2014/main" id="{9F8705B2-C121-41E8-8410-90B5CD1C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" y="-1"/>
            <a:ext cx="12173723" cy="680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DF451-1C65-4FB7-AE79-F7403AA5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Media Studies?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68FFB-3369-4C3A-8301-AF97BE952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38" y="1355362"/>
            <a:ext cx="105156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Media studies is all about communication, particularly, mass communication. </a:t>
            </a: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i="1" dirty="0"/>
              <a:t>What we watch </a:t>
            </a:r>
          </a:p>
          <a:p>
            <a:pPr>
              <a:buFontTx/>
              <a:buChar char="-"/>
            </a:pPr>
            <a:r>
              <a:rPr lang="en-GB" i="1" dirty="0"/>
              <a:t>What we hear </a:t>
            </a:r>
          </a:p>
          <a:p>
            <a:pPr>
              <a:buFontTx/>
              <a:buChar char="-"/>
            </a:pPr>
            <a:r>
              <a:rPr lang="en-GB" i="1" dirty="0"/>
              <a:t>What we read </a:t>
            </a:r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average person uses media platforms for at least 8 hours a day! </a:t>
            </a:r>
          </a:p>
        </p:txBody>
      </p:sp>
    </p:spTree>
    <p:extLst>
      <p:ext uri="{BB962C8B-B14F-4D97-AF65-F5344CB8AC3E}">
        <p14:creationId xmlns:p14="http://schemas.microsoft.com/office/powerpoint/2010/main" val="94732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042F-6BEA-4AD9-B43F-9F111761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1" y="77742"/>
            <a:ext cx="10515600" cy="1325563"/>
          </a:xfrm>
        </p:spPr>
        <p:txBody>
          <a:bodyPr/>
          <a:lstStyle/>
          <a:p>
            <a:r>
              <a:rPr lang="en-GB" dirty="0"/>
              <a:t>What does the course look like?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2B8B2-8FFC-459E-B4F9-D7DB69DE4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11" y="1314995"/>
            <a:ext cx="10929258" cy="5042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Media studies is about analysing how media products like TV, film, music videos, news media, games use image, sounds, language and representations to create meaning.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You will learn about the media industry and how the industry affects how products are made.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You will investigate audiences and the implications of media.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93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Panther (2018) - Posters — The Movie Database (TMDb)">
            <a:extLst>
              <a:ext uri="{FF2B5EF4-FFF2-40B4-BE49-F238E27FC236}">
                <a16:creationId xmlns:a16="http://schemas.microsoft.com/office/drawing/2014/main" id="{5147174E-8A80-420A-AB26-BE9F12C4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71" y="1185856"/>
            <a:ext cx="3315451" cy="49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9042F-6BEA-4AD9-B43F-9F111761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1" y="77742"/>
            <a:ext cx="10515600" cy="1325563"/>
          </a:xfrm>
        </p:spPr>
        <p:txBody>
          <a:bodyPr/>
          <a:lstStyle/>
          <a:p>
            <a:r>
              <a:rPr lang="en-GB" dirty="0"/>
              <a:t>What does the course look like?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BF26F6-7E35-4C15-83C5-AEFEFF34D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62D51-B2E7-4585-A7E9-39C402E92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26189" r="41938" b="37394"/>
          <a:stretch/>
        </p:blipFill>
        <p:spPr>
          <a:xfrm>
            <a:off x="199648" y="1202021"/>
            <a:ext cx="6586844" cy="2751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7C425-30AE-4B4B-8FF6-CC3DE9745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" t="27589" r="43700" b="26189"/>
          <a:stretch/>
        </p:blipFill>
        <p:spPr>
          <a:xfrm>
            <a:off x="1110932" y="3146038"/>
            <a:ext cx="5982756" cy="2880320"/>
          </a:xfrm>
          <a:prstGeom prst="rect">
            <a:avLst/>
          </a:prstGeom>
        </p:spPr>
      </p:pic>
      <p:pic>
        <p:nvPicPr>
          <p:cNvPr id="2052" name="Picture 4" descr="Halo 5: Guardians - Swords of Sanghelios">
            <a:extLst>
              <a:ext uri="{FF2B5EF4-FFF2-40B4-BE49-F238E27FC236}">
                <a16:creationId xmlns:a16="http://schemas.microsoft.com/office/drawing/2014/main" id="{5CE3BBCE-5702-414B-805B-5C62E5B2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71" y="4297192"/>
            <a:ext cx="3927673" cy="195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Sun Newspaper Uk Front Page Today - Merteberte">
            <a:extLst>
              <a:ext uri="{FF2B5EF4-FFF2-40B4-BE49-F238E27FC236}">
                <a16:creationId xmlns:a16="http://schemas.microsoft.com/office/drawing/2014/main" id="{7B442586-5131-4D48-BAE0-7D69B43A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208" y="1167925"/>
            <a:ext cx="2522623" cy="37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5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042F-6BEA-4AD9-B43F-9F111761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am I assessed?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AD1EC-7E27-4F4C-BF4B-0775CF88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951" y="1440377"/>
            <a:ext cx="9170097" cy="44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7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042F-6BEA-4AD9-B43F-9F111761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am I assessed?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C6213-B4FD-4A8D-868D-41336E85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76" y="1690688"/>
            <a:ext cx="9025135" cy="43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042F-6BEA-4AD9-B43F-9F111761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am I assessed?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D05AD-9116-4DBC-9BD8-D0B9C2BF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03" y="1928458"/>
            <a:ext cx="9696393" cy="23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09C3E-988F-448C-BA6E-AEF7EAC2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2" y="305240"/>
            <a:ext cx="11201862" cy="56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9185-AD9C-4CCE-B4D6-DC073AA7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my studies in year 9 help me be successful?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DBC05-BBF6-4207-99FC-CB2E5383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017"/>
            <a:ext cx="10515600" cy="4025946"/>
          </a:xfrm>
        </p:spPr>
        <p:txBody>
          <a:bodyPr/>
          <a:lstStyle/>
          <a:p>
            <a:r>
              <a:rPr lang="en-GB" dirty="0"/>
              <a:t>IT and English skills are going to help you. </a:t>
            </a:r>
          </a:p>
          <a:p>
            <a:endParaRPr lang="en-GB" dirty="0"/>
          </a:p>
          <a:p>
            <a:r>
              <a:rPr lang="en-GB" dirty="0"/>
              <a:t>Time management – coursework component. </a:t>
            </a:r>
          </a:p>
          <a:p>
            <a:endParaRPr lang="en-GB" dirty="0"/>
          </a:p>
          <a:p>
            <a:r>
              <a:rPr lang="en-GB" dirty="0"/>
              <a:t>Writing skills – analysing texts. </a:t>
            </a:r>
          </a:p>
          <a:p>
            <a:endParaRPr lang="en-GB" dirty="0"/>
          </a:p>
          <a:p>
            <a:r>
              <a:rPr lang="en-GB" dirty="0"/>
              <a:t>Creative Arts. </a:t>
            </a:r>
          </a:p>
        </p:txBody>
      </p:sp>
    </p:spTree>
    <p:extLst>
      <p:ext uri="{BB962C8B-B14F-4D97-AF65-F5344CB8AC3E}">
        <p14:creationId xmlns:p14="http://schemas.microsoft.com/office/powerpoint/2010/main" val="27664312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250</Words>
  <Application>Microsoft Office PowerPoint</Application>
  <PresentationFormat>Widescreen</PresentationFormat>
  <Paragraphs>56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1_Office Theme</vt:lpstr>
      <vt:lpstr>Year 9 Options Roadshow </vt:lpstr>
      <vt:lpstr>What is Media Studies?  </vt:lpstr>
      <vt:lpstr>What does the course look like? </vt:lpstr>
      <vt:lpstr>What does the course look like? </vt:lpstr>
      <vt:lpstr>How am I assessed? </vt:lpstr>
      <vt:lpstr>How am I assessed? </vt:lpstr>
      <vt:lpstr>How am I assessed? </vt:lpstr>
      <vt:lpstr>PowerPoint Presentation</vt:lpstr>
      <vt:lpstr>How can my studies in year 9 help me be successful?  </vt:lpstr>
      <vt:lpstr>How does Media Studies support my future aspirations?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T&amp;L at WSS</dc:title>
  <dc:creator>Andy Papanicolaou</dc:creator>
  <cp:lastModifiedBy>rconnery@ad.westonsecondary.co.uk</cp:lastModifiedBy>
  <cp:revision>23</cp:revision>
  <dcterms:created xsi:type="dcterms:W3CDTF">2023-08-25T10:52:45Z</dcterms:created>
  <dcterms:modified xsi:type="dcterms:W3CDTF">2024-01-22T17:06:49Z</dcterms:modified>
</cp:coreProperties>
</file>