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1642" r:id="rId2"/>
    <p:sldId id="582" r:id="rId3"/>
    <p:sldId id="614" r:id="rId4"/>
    <p:sldId id="533" r:id="rId5"/>
    <p:sldId id="620" r:id="rId6"/>
    <p:sldId id="535" r:id="rId7"/>
    <p:sldId id="589" r:id="rId8"/>
    <p:sldId id="529" r:id="rId9"/>
    <p:sldId id="557" r:id="rId10"/>
    <p:sldId id="1651" r:id="rId11"/>
    <p:sldId id="1646" r:id="rId12"/>
    <p:sldId id="1647" r:id="rId13"/>
    <p:sldId id="1648" r:id="rId14"/>
    <p:sldId id="165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633" autoAdjust="0"/>
  </p:normalViewPr>
  <p:slideViewPr>
    <p:cSldViewPr snapToGrid="0">
      <p:cViewPr>
        <p:scale>
          <a:sx n="40" d="100"/>
          <a:sy n="40" d="100"/>
        </p:scale>
        <p:origin x="2128" y="7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CD076-0F3E-413A-B910-F85DE5EB90F8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E86B4-35C5-4E93-AD43-1F27A09F4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47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earth-protection-environment-globe-1987763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20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491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940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105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9EB6BD-D78D-4D00-8F76-EE910A6A972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6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fld id="{4F7812BF-8FE1-4F92-B3ED-F78C782B06CC}" type="slidenum">
              <a:rPr lang="en-US"/>
              <a:pPr eaLnBrk="1" hangingPunct="1">
                <a:defRPr/>
              </a:pPr>
              <a:t>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err="1">
                <a:latin typeface="Arial" pitchFamily="34" charset="0"/>
                <a:cs typeface="Arial" pitchFamily="34" charset="0"/>
              </a:rPr>
              <a:t>Images:https</a:t>
            </a:r>
            <a:r>
              <a:rPr lang="en-US" altLang="en-US">
                <a:latin typeface="Arial" pitchFamily="34" charset="0"/>
                <a:cs typeface="Arial" pitchFamily="34" charset="0"/>
              </a:rPr>
              <a:t>://pixabay.com/en/curve-background-gradient-color-2822641/</a:t>
            </a:r>
          </a:p>
          <a:p>
            <a:pPr eaLnBrk="1" hangingPunct="1"/>
            <a:r>
              <a:rPr lang="en-US" altLang="en-US">
                <a:latin typeface="Arial" pitchFamily="34" charset="0"/>
                <a:cs typeface="Arial" pitchFamily="34" charset="0"/>
              </a:rPr>
              <a:t>https://pixabay.com/photos/buildings-skyscraper-sky-clouds-2581875/</a:t>
            </a:r>
          </a:p>
        </p:txBody>
      </p:sp>
    </p:spTree>
    <p:extLst>
      <p:ext uri="{BB962C8B-B14F-4D97-AF65-F5344CB8AC3E}">
        <p14:creationId xmlns:p14="http://schemas.microsoft.com/office/powerpoint/2010/main" val="3626388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fld id="{4F7812BF-8FE1-4F92-B3ED-F78C782B06CC}" type="slidenum">
              <a:rPr lang="en-US"/>
              <a:pPr eaLnBrk="1" hangingPunct="1">
                <a:defRPr/>
              </a:pPr>
              <a:t>5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err="1">
                <a:latin typeface="Arial" pitchFamily="34" charset="0"/>
                <a:cs typeface="Arial" pitchFamily="34" charset="0"/>
              </a:rPr>
              <a:t>Images:https</a:t>
            </a:r>
            <a:r>
              <a:rPr lang="en-US" altLang="en-US">
                <a:latin typeface="Arial" pitchFamily="34" charset="0"/>
                <a:cs typeface="Arial" pitchFamily="34" charset="0"/>
              </a:rPr>
              <a:t>://pixabay.com/</a:t>
            </a:r>
            <a:r>
              <a:rPr lang="en-US" altLang="en-US" err="1">
                <a:latin typeface="Arial" pitchFamily="34" charset="0"/>
                <a:cs typeface="Arial" pitchFamily="34" charset="0"/>
              </a:rPr>
              <a:t>en</a:t>
            </a:r>
            <a:r>
              <a:rPr lang="en-US" altLang="en-US">
                <a:latin typeface="Arial" pitchFamily="34" charset="0"/>
                <a:cs typeface="Arial" pitchFamily="34" charset="0"/>
              </a:rPr>
              <a:t>/dna-string-biology-3d-1811955/</a:t>
            </a:r>
          </a:p>
          <a:p>
            <a:pPr eaLnBrk="1" hangingPunct="1"/>
            <a:r>
              <a:rPr lang="en-US" altLang="en-US">
                <a:latin typeface="Arial" pitchFamily="34" charset="0"/>
                <a:cs typeface="Arial" pitchFamily="34" charset="0"/>
              </a:rPr>
              <a:t>https://pixabay.com/illustrations/pathogen-coronavirus-statistics-6921398/</a:t>
            </a:r>
          </a:p>
        </p:txBody>
      </p:sp>
    </p:spTree>
    <p:extLst>
      <p:ext uri="{BB962C8B-B14F-4D97-AF65-F5344CB8AC3E}">
        <p14:creationId xmlns:p14="http://schemas.microsoft.com/office/powerpoint/2010/main" val="4239993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fld id="{4F7812BF-8FE1-4F92-B3ED-F78C782B06CC}" type="slidenum">
              <a:rPr lang="en-US"/>
              <a:pPr eaLnBrk="1" hangingPunct="1">
                <a:defRPr/>
              </a:pPr>
              <a:t>6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>
                <a:latin typeface="Arial" pitchFamily="34" charset="0"/>
                <a:cs typeface="Arial" pitchFamily="34" charset="0"/>
              </a:rPr>
              <a:t>Images: https://www.flickr.com/photos/atariboy/497625585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>
                <a:latin typeface="Arial" pitchFamily="34" charset="0"/>
                <a:cs typeface="Arial" pitchFamily="34" charset="0"/>
              </a:rPr>
              <a:t>https://pixabay.com/en/american-express-cards-credit-89024/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hlinkClick r:id="rId3"/>
              </a:rPr>
              <a:t>https://pixabay.com/illustrations/earth-protection-environment-globe-1987763/</a:t>
            </a:r>
            <a:endParaRPr lang="en-GB"/>
          </a:p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076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fld id="{BBBD9143-FA3F-41D6-AFC0-37A5B144B171}" type="slidenum">
              <a:rPr lang="en-US"/>
              <a:pPr eaLnBrk="1" hangingPunct="1">
                <a:defRPr/>
              </a:pPr>
              <a:t>7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Images:</a:t>
            </a:r>
            <a:r>
              <a:rPr lang="en-US" altLang="en-US">
                <a:latin typeface="Arial" pitchFamily="34" charset="0"/>
                <a:cs typeface="Arial" pitchFamily="34" charset="0"/>
              </a:rPr>
              <a:t>https://pixabay.com/en/scifi-war-future-futuristic-robot-3617337/</a:t>
            </a:r>
          </a:p>
          <a:p>
            <a:pPr eaLnBrk="1" hangingPunct="1"/>
            <a:r>
              <a:rPr lang="en-US" altLang="en-US">
                <a:latin typeface="Arial" pitchFamily="34" charset="0"/>
                <a:cs typeface="Arial" pitchFamily="34" charset="0"/>
              </a:rPr>
              <a:t>https://pixabay.com/en/smartphone-screen-android-1957740/</a:t>
            </a:r>
          </a:p>
        </p:txBody>
      </p:sp>
    </p:spTree>
    <p:extLst>
      <p:ext uri="{BB962C8B-B14F-4D97-AF65-F5344CB8AC3E}">
        <p14:creationId xmlns:p14="http://schemas.microsoft.com/office/powerpoint/2010/main" val="704934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9EB6BD-D78D-4D00-8F76-EE910A6A972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16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>
                <a:latin typeface="Arial" pitchFamily="34" charset="0"/>
                <a:cs typeface="Arial" pitchFamily="34" charset="0"/>
              </a:rPr>
              <a:t>Image created on </a:t>
            </a:r>
            <a:r>
              <a:rPr lang="en-GB" altLang="en-US" err="1">
                <a:latin typeface="Arial" pitchFamily="34" charset="0"/>
                <a:cs typeface="Arial" pitchFamily="34" charset="0"/>
              </a:rPr>
              <a:t>Powerpoint</a:t>
            </a:r>
            <a:r>
              <a:rPr lang="en-GB" altLang="en-US" baseline="0">
                <a:latin typeface="Arial" pitchFamily="34" charset="0"/>
                <a:cs typeface="Arial" pitchFamily="34" charset="0"/>
              </a:rPr>
              <a:t> by RB using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https://pixabay.com/vectors/eraser-school-supplies-office-23659/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https://pixabay.com/vectors/pencil-education-office-stationery-23648/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https://pixabay.com/vectors/ruler-length-measure-centimeter-155186/</a:t>
            </a:r>
          </a:p>
          <a:p>
            <a:endParaRPr lang="en-GB" altLang="en-US" baseline="0">
              <a:latin typeface="Arial" pitchFamily="34" charset="0"/>
              <a:cs typeface="Arial" pitchFamily="34" charset="0"/>
            </a:endParaRPr>
          </a:p>
          <a:p>
            <a:endParaRPr lang="en-GB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8B1356-DB2F-425F-940E-FEA1C64FAE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ヒラギノ角ゴ Pro W3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12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Focus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2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AB58-F7B3-4820-BEF3-3A71064EB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43E1A-6720-40B4-AC7B-2493B87CB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3CFC0-DF76-4890-B905-A86E32B08F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681A6-76A3-48C4-AC67-3D08BE73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BA625-9A94-4ACF-8439-579BA808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C5EE63B-3F22-4CCC-B606-DE28A5CED26F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551D232-1802-483A-BA7A-A0C6C76CD918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896C6-4B59-4C5E-AA11-F186C4A25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24600-8BD2-4CF5-8C9F-3DB96EF54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9FF1A-FD1F-47D2-B22C-DB64BEB9F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7ED87-3371-470B-A97D-525AB847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20587-0DD2-45A7-BB59-5D97F8B0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BF94CA7-4B68-4EF1-B782-D97E45F479ED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6EA8A73-1B2F-48AB-93C7-B2AFE5D0DE4C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69A1D5D-F0E9-4A96-ACBA-13F29A2DB008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6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D91C33-5A0E-4FB4-9254-D2F4A927D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CB729-DB6C-4024-A0F5-455CB0C08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3FAAC-1094-4F72-9550-72886036B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2525A-D62E-4237-9446-1D99B5AA3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30699-5F77-40FF-BCA1-0C3F5D59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1F8625E-452A-4420-9F9E-4EE32D531603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478F088-3815-4307-951B-85BC348E1A16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9EC7E0B-9BBD-44B3-83C6-BA344540CDC1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27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rtArt Placeholder 5">
            <a:extLst>
              <a:ext uri="{FF2B5EF4-FFF2-40B4-BE49-F238E27FC236}">
                <a16:creationId xmlns:a16="http://schemas.microsoft.com/office/drawing/2014/main" id="{AF582A3F-A801-A6F2-3583-64AB83F4CB24}"/>
              </a:ext>
            </a:extLst>
          </p:cNvPr>
          <p:cNvSpPr>
            <a:spLocks noGrp="1"/>
          </p:cNvSpPr>
          <p:nvPr>
            <p:ph type="dgm" sz="quarter" idx="26" hasCustomPrompt="1"/>
          </p:nvPr>
        </p:nvSpPr>
        <p:spPr>
          <a:xfrm>
            <a:off x="8181975" y="6483214"/>
            <a:ext cx="3062288" cy="33827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Insert schedule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055663A-0F86-26AE-AD2F-1DC75B2B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7" y="136134"/>
            <a:ext cx="10508905" cy="551541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259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27051" y="1196975"/>
            <a:ext cx="4993216" cy="3240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03980" y="1196975"/>
            <a:ext cx="5692213" cy="1446550"/>
          </a:xfrm>
          <a:prstGeom prst="rect">
            <a:avLst/>
          </a:prstGeom>
        </p:spPr>
        <p:txBody>
          <a:bodyPr vert="horz">
            <a:spAutoFit/>
          </a:bodyPr>
          <a:lstStyle>
            <a:lvl1pPr algn="l">
              <a:defRPr>
                <a:solidFill>
                  <a:srgbClr val="E000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3384" y="2636841"/>
            <a:ext cx="5664200" cy="151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78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3C45-A4BA-4251-848A-7D5C96E9F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62021-CAE7-41FC-861B-68EDF1463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642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2F3F3-E5BF-4FB2-A295-70CB5A29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2070B-59A7-47DB-A0E7-E6CD149C7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7EFA1-71C9-49CC-8B6C-D0AA435F07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4E0D5-BAC0-4E2B-B85A-1FA8519D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72B7F-9D77-4F4A-8C22-E572A949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2A6E743-F6E9-415A-BF91-3AEB604A5333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6BF365E-44B0-464D-8511-233871D93938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57B7191-C9BC-498E-B084-CAAB9EEB406B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1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08F4F-08D2-4658-BB67-C885E1A04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EDDED-C901-4679-8D0C-3E8311AEB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10B06-F6EF-45F7-8C1C-5A10D117D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58B24-389D-4746-98F3-F66BDE956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6FF71-9611-470B-BA64-26102EE3F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B35A8-5307-44B5-859D-21C4A31E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A52BA3-7427-482A-BB68-C698875D5A2D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E895C99-075B-4821-A1E1-5E4EEFFB1ECA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43D8737-E0AD-4A68-9119-9B5CECB429B1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0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98CE-456F-40BD-9001-306051F9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CC5A3-2C5C-4E6A-A739-B2938B7CE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444A7-3CD9-4815-9D74-3CD2764EF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41A19-5BAC-4757-8494-C255E79DD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68E0C5-1C8F-46F4-A057-E97475267E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FB6688-69C0-42C5-A313-BF2D77BB4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BA9CC6-71F2-48C4-9BF2-EB916190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575976-5427-4C29-ABA9-77DE0F46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C2C0F79-48E5-412D-9653-6E5DF2001290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DB03578-EB95-47C6-8A17-1A09DA208796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450EADF-9FD1-476E-AA1B-7458EB445F77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4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DBB72-D3EA-4A3A-B8C4-12CA7300D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BFE1B0-21CE-4896-A1FA-AF0AE1B2D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79904-5FC3-4928-9A03-75F18BD8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C6006-1418-46B1-B20D-1FF3B77B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B49629-7274-4F1A-9DF5-A53480FC5B7E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1AB309E-13C0-4D25-ABA2-E4C2A5D0D3BF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0D2F96C-73F8-4A32-9F78-A93FC2AB4C85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7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546073-085A-42C2-A833-F0A85F74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A4FA3-8252-4E5D-9F46-60314AC3A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E23BB-F146-494F-A6C3-F15667DF9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58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A0C8A-2848-41A0-83A5-E81F0700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11EE-3AA7-4DBD-8E64-BEE450DCF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1D1D-FC89-42C0-B86B-AC6EF4FD1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661A0-3A90-420B-A03C-D30CFCFED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EF243-B4A2-48C3-9838-5D7BE3B9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2361B-5432-4440-A4A9-ED22F680E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1B0584-0CD7-4F7B-8470-A3E20B48E35F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1AF1A47-1A8E-49A0-AEE1-88891FDF3A0B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A2DCAA3-6EEA-4594-969D-9D3C1A1C6E4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4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B1DF-D598-475D-B22E-A7C72C3E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7203CA-5920-4F4F-826B-ED34A2676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F272D-7FE6-4E62-9405-5B4DFEBCC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B1E24-FC59-49F6-9115-43D81928F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A6690-683F-4E34-951C-2D26C3DD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804FE-4C66-4D7F-A0C7-817A99B2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4BC290-C6DE-4C2D-A428-2663C55A635C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4C60F96-5801-49B3-A16C-DE714F00F5D7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1F81F0D-506A-4CC2-AFF3-A465B0AE5F8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1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89696F-A96A-40DE-8628-90FC0A23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726C1-3398-4026-895D-B6F09E3BA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1A5B0D6-120E-4F2E-9772-C56E5AA06350}"/>
              </a:ext>
            </a:extLst>
          </p:cNvPr>
          <p:cNvSpPr txBox="1">
            <a:spLocks/>
          </p:cNvSpPr>
          <p:nvPr userDrawn="1"/>
        </p:nvSpPr>
        <p:spPr>
          <a:xfrm>
            <a:off x="4038600" y="610903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0817BC5-4B01-4091-B181-1AD80832B197}"/>
              </a:ext>
            </a:extLst>
          </p:cNvPr>
          <p:cNvPicPr/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622013" y="5420043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93DF506-161D-47A9-8867-F7EB415ABED0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1" y="5793739"/>
            <a:ext cx="794385" cy="1033145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25DDAC8-0ADA-4BDC-9071-D4E64304F31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027424"/>
              </p:ext>
            </p:extLst>
          </p:nvPr>
        </p:nvGraphicFramePr>
        <p:xfrm>
          <a:off x="3986463" y="6176963"/>
          <a:ext cx="4219074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358">
                  <a:extLst>
                    <a:ext uri="{9D8B030D-6E8A-4147-A177-3AD203B41FA5}">
                      <a16:colId xmlns:a16="http://schemas.microsoft.com/office/drawing/2014/main" val="1930294558"/>
                    </a:ext>
                  </a:extLst>
                </a:gridCol>
                <a:gridCol w="1406358">
                  <a:extLst>
                    <a:ext uri="{9D8B030D-6E8A-4147-A177-3AD203B41FA5}">
                      <a16:colId xmlns:a16="http://schemas.microsoft.com/office/drawing/2014/main" val="4157844847"/>
                    </a:ext>
                  </a:extLst>
                </a:gridCol>
                <a:gridCol w="1406358">
                  <a:extLst>
                    <a:ext uri="{9D8B030D-6E8A-4147-A177-3AD203B41FA5}">
                      <a16:colId xmlns:a16="http://schemas.microsoft.com/office/drawing/2014/main" val="2651548957"/>
                    </a:ext>
                  </a:extLst>
                </a:gridCol>
              </a:tblGrid>
              <a:tr h="32497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Weston</a:t>
                      </a:r>
                      <a:r>
                        <a:rPr lang="en-US"/>
                        <a:t> </a:t>
                      </a:r>
                      <a:r>
                        <a:rPr lang="en-US">
                          <a:solidFill>
                            <a:srgbClr val="0070C0"/>
                          </a:solidFill>
                        </a:rPr>
                        <a:t>&amp;</a:t>
                      </a:r>
                      <a:r>
                        <a:rPr lang="en-US"/>
                        <a:t> </a:t>
                      </a:r>
                      <a:r>
                        <a:rPr lang="en-US">
                          <a:solidFill>
                            <a:srgbClr val="002060"/>
                          </a:solidFill>
                        </a:rPr>
                        <a:t>Proud</a:t>
                      </a:r>
                      <a:endParaRPr lang="en-GB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962125"/>
                  </a:ext>
                </a:extLst>
              </a:tr>
              <a:tr h="324971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0070C0"/>
                          </a:solidFill>
                        </a:rPr>
                        <a:t>Ready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0070C0"/>
                          </a:solidFill>
                        </a:rPr>
                        <a:t>Respectful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>
                          <a:solidFill>
                            <a:srgbClr val="0070C0"/>
                          </a:solidFill>
                        </a:rPr>
                        <a:t>Safe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53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16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post-16-education-earnings-outcomes-for-level-3-achievement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F2CE2-8A87-8534-44D7-14C174FE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918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200" dirty="0"/>
              <a:t>Year 9 Options Roadshow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D1CF4F-A003-5F67-89EF-4E75C1DFA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6130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Maths</a:t>
            </a:r>
          </a:p>
        </p:txBody>
      </p:sp>
    </p:spTree>
    <p:extLst>
      <p:ext uri="{BB962C8B-B14F-4D97-AF65-F5344CB8AC3E}">
        <p14:creationId xmlns:p14="http://schemas.microsoft.com/office/powerpoint/2010/main" val="1541161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1908E-4008-4D17-BCBD-02186855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706" y="-70793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Be aspirational!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D3F15-B978-4EFD-B3B1-7D282C8C7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0213"/>
            <a:ext cx="10515600" cy="4351338"/>
          </a:xfrm>
        </p:spPr>
        <p:txBody>
          <a:bodyPr>
            <a:normAutofit/>
          </a:bodyPr>
          <a:lstStyle/>
          <a:p>
            <a:r>
              <a:rPr lang="en-GB" sz="2400" dirty="0"/>
              <a:t>A grade 4 is the minimum requirement for courses and jobs after secondary school. </a:t>
            </a:r>
          </a:p>
          <a:p>
            <a:endParaRPr lang="en-GB" sz="2400" dirty="0"/>
          </a:p>
          <a:p>
            <a:r>
              <a:rPr lang="en-GB" sz="2400" dirty="0"/>
              <a:t>If you do not secure a grade 4 you will have to resit at college.</a:t>
            </a:r>
          </a:p>
          <a:p>
            <a:endParaRPr lang="en-GB" sz="2400" dirty="0"/>
          </a:p>
          <a:p>
            <a:r>
              <a:rPr lang="en-GB" sz="2400" dirty="0"/>
              <a:t>College, university, apprenticeships and employment is competitive – you need to get the best grade you are capable of in order to take the next step on your journey.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C232B3-8594-46B7-B458-CC273BF1B292}"/>
              </a:ext>
            </a:extLst>
          </p:cNvPr>
          <p:cNvSpPr/>
          <p:nvPr/>
        </p:nvSpPr>
        <p:spPr>
          <a:xfrm>
            <a:off x="320841" y="1033735"/>
            <a:ext cx="11694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highlight>
                  <a:srgbClr val="FFFF00"/>
                </a:highlight>
              </a:rPr>
              <a:t>If employers have to make a decision about who to hire, it is always going to be the candidate with secure grades in the core subjects. </a:t>
            </a:r>
          </a:p>
        </p:txBody>
      </p:sp>
    </p:spTree>
    <p:extLst>
      <p:ext uri="{BB962C8B-B14F-4D97-AF65-F5344CB8AC3E}">
        <p14:creationId xmlns:p14="http://schemas.microsoft.com/office/powerpoint/2010/main" val="2349512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042F-6BEA-4AD9-B43F-9F111761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Maths at KS4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2B8B2-8FFC-459E-B4F9-D7DB69DE4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325563"/>
            <a:ext cx="11252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By year 10 you will be positioned in one of the following groups: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Higher tier – You can achieve any grade from 3 to 9.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Foundation tier – You can achieve any grade from 1 to 5</a:t>
            </a:r>
          </a:p>
        </p:txBody>
      </p:sp>
    </p:spTree>
    <p:extLst>
      <p:ext uri="{BB962C8B-B14F-4D97-AF65-F5344CB8AC3E}">
        <p14:creationId xmlns:p14="http://schemas.microsoft.com/office/powerpoint/2010/main" val="1420243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042F-6BEA-4AD9-B43F-9F111761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774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What does the course look like?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07426-90D8-4320-A2D5-4BE34A129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8494"/>
            <a:ext cx="3568883" cy="48389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8B6ECF-FF62-406D-A713-06C1F9019E49}"/>
              </a:ext>
            </a:extLst>
          </p:cNvPr>
          <p:cNvSpPr/>
          <p:nvPr/>
        </p:nvSpPr>
        <p:spPr>
          <a:xfrm>
            <a:off x="4812632" y="1889261"/>
            <a:ext cx="65411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202124"/>
                </a:solidFill>
                <a:latin typeface="Comic Sans MS" panose="030F0702030302020204" pitchFamily="66" charset="0"/>
              </a:rPr>
              <a:t>Both foundation and higher tiers are split up into 6 sections as shown.</a:t>
            </a:r>
          </a:p>
          <a:p>
            <a:pPr algn="ctr"/>
            <a:endParaRPr lang="en-GB" sz="2800" dirty="0">
              <a:solidFill>
                <a:srgbClr val="202124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solidFill>
                <a:srgbClr val="202124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solidFill>
                  <a:srgbClr val="202124"/>
                </a:solidFill>
                <a:latin typeface="Comic Sans MS" panose="030F0702030302020204" pitchFamily="66" charset="0"/>
              </a:rPr>
              <a:t>Foundation tiers have a greater focus on the Number and Ratio topics, whereas Higher Tier has a greater focus on Algebra.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5A9FD04A-BDB2-45AC-9582-347A27B0C8CF}"/>
              </a:ext>
            </a:extLst>
          </p:cNvPr>
          <p:cNvSpPr/>
          <p:nvPr/>
        </p:nvSpPr>
        <p:spPr>
          <a:xfrm>
            <a:off x="4407083" y="2759242"/>
            <a:ext cx="2298517" cy="4652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147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042F-6BEA-4AD9-B43F-9F111761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53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How am I assessed?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2B8B2-8FFC-459E-B4F9-D7DB69DE4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550126"/>
            <a:ext cx="11425645" cy="5042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For your Maths qualification, there are 3 exams as follows: 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>
                <a:highlight>
                  <a:srgbClr val="FFFF00"/>
                </a:highlight>
              </a:rPr>
              <a:t>Paper 1 </a:t>
            </a:r>
            <a:r>
              <a:rPr lang="en-GB" i="1" dirty="0"/>
              <a:t>   Non Calculator Paper 33.3% 1 hour and 30 minutes 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>
                <a:highlight>
                  <a:srgbClr val="FFFF00"/>
                </a:highlight>
              </a:rPr>
              <a:t>Paper 2 </a:t>
            </a:r>
            <a:r>
              <a:rPr lang="en-GB" i="1" dirty="0"/>
              <a:t>   Calculator Paper 33.3% 1 hour and 30 minutes 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>
                <a:highlight>
                  <a:srgbClr val="FFFF00"/>
                </a:highlight>
              </a:rPr>
              <a:t>Paper 3 </a:t>
            </a:r>
            <a:r>
              <a:rPr lang="en-GB" i="1" dirty="0"/>
              <a:t>   Calculator Paper 33.3% 1 hour and 30 minutes 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31086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89185-AD9C-4CCE-B4D6-DC073AA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How can my studies in year 9 help me be successful?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DBC05-BBF6-4207-99FC-CB2E53833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4135"/>
            <a:ext cx="10515600" cy="4025946"/>
          </a:xfrm>
        </p:spPr>
        <p:txBody>
          <a:bodyPr>
            <a:normAutofit/>
          </a:bodyPr>
          <a:lstStyle/>
          <a:p>
            <a:r>
              <a:rPr lang="en-GB" sz="2400" dirty="0"/>
              <a:t>Learn the key skills. Year 7 to 9 are key skills that form the foundation of maths. Do not be shy to ask the teacher if you do not understand the learning.</a:t>
            </a:r>
          </a:p>
          <a:p>
            <a:endParaRPr lang="en-GB" sz="2400" dirty="0"/>
          </a:p>
          <a:p>
            <a:r>
              <a:rPr lang="en-GB" sz="2400" dirty="0"/>
              <a:t>Practise outside of school – Google classrooms, homework on Seneca Learning and </a:t>
            </a:r>
            <a:r>
              <a:rPr lang="en-GB" sz="2400" dirty="0" err="1"/>
              <a:t>mathsgenie</a:t>
            </a:r>
            <a:r>
              <a:rPr lang="en-GB" sz="2400" dirty="0"/>
              <a:t> are all different way of revising the content covered in school.  </a:t>
            </a:r>
          </a:p>
          <a:p>
            <a:endParaRPr lang="en-GB" sz="2400" dirty="0"/>
          </a:p>
          <a:p>
            <a:r>
              <a:rPr lang="en-GB" sz="2400" dirty="0"/>
              <a:t>Some topics in year 9 are not covered again till 2 years later in year 11! So revision is key.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6643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Hexagon 143">
            <a:extLst>
              <a:ext uri="{FF2B5EF4-FFF2-40B4-BE49-F238E27FC236}">
                <a16:creationId xmlns:a16="http://schemas.microsoft.com/office/drawing/2014/main" id="{24C7D157-30C4-4972-9C67-8C0912CDE76A}"/>
              </a:ext>
            </a:extLst>
          </p:cNvPr>
          <p:cNvSpPr/>
          <p:nvPr/>
        </p:nvSpPr>
        <p:spPr bwMode="auto">
          <a:xfrm rot="16200000">
            <a:off x="4327340" y="1620055"/>
            <a:ext cx="1839779" cy="1623333"/>
          </a:xfrm>
          <a:prstGeom prst="hexagon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ヒラギノ角ゴ Pro W3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1560369" y="215230"/>
            <a:ext cx="9144000" cy="7921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9pPr>
          </a:lstStyle>
          <a:p>
            <a:r>
              <a:rPr lang="en-GB" altLang="en-US" dirty="0"/>
              <a:t> Why Mathematics?</a:t>
            </a:r>
            <a:br>
              <a:rPr lang="en-GB" altLang="en-US" dirty="0"/>
            </a:br>
            <a:endParaRPr lang="en-GB" altLang="en-US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4E8B6AD-CB8E-4BCA-9E90-E384C485DBDF}"/>
              </a:ext>
            </a:extLst>
          </p:cNvPr>
          <p:cNvGrpSpPr/>
          <p:nvPr/>
        </p:nvGrpSpPr>
        <p:grpSpPr>
          <a:xfrm>
            <a:off x="4464011" y="1828575"/>
            <a:ext cx="1566436" cy="1303118"/>
            <a:chOff x="6679181" y="4115061"/>
            <a:chExt cx="1808055" cy="1429433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4983E28E-3D36-4612-A660-8BEF134886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938" t="34878"/>
            <a:stretch/>
          </p:blipFill>
          <p:spPr>
            <a:xfrm flipH="1">
              <a:off x="6679181" y="4742048"/>
              <a:ext cx="834647" cy="794036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71F18D73-D05F-4FB5-AE34-D3BAEB1347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4188"/>
            <a:stretch/>
          </p:blipFill>
          <p:spPr>
            <a:xfrm>
              <a:off x="7274027" y="4742048"/>
              <a:ext cx="1213209" cy="802446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A6EA9C76-43B8-4C70-A503-18BABA0B0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9248" y="4223522"/>
              <a:ext cx="733351" cy="507617"/>
            </a:xfrm>
            <a:prstGeom prst="rect">
              <a:avLst/>
            </a:prstGeom>
          </p:spPr>
        </p:pic>
        <p:pic>
          <p:nvPicPr>
            <p:cNvPr id="143" name="Graphic 142" descr="Briefcase with solid fill">
              <a:extLst>
                <a:ext uri="{FF2B5EF4-FFF2-40B4-BE49-F238E27FC236}">
                  <a16:creationId xmlns:a16="http://schemas.microsoft.com/office/drawing/2014/main" id="{BD095C11-73FE-4B27-857A-B4D295A59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46876" y="4115061"/>
              <a:ext cx="724541" cy="724541"/>
            </a:xfrm>
            <a:prstGeom prst="rect">
              <a:avLst/>
            </a:prstGeom>
          </p:spPr>
        </p:pic>
      </p:grpSp>
      <p:sp>
        <p:nvSpPr>
          <p:cNvPr id="145" name="Hexagon 144">
            <a:extLst>
              <a:ext uri="{FF2B5EF4-FFF2-40B4-BE49-F238E27FC236}">
                <a16:creationId xmlns:a16="http://schemas.microsoft.com/office/drawing/2014/main" id="{BD56E25C-615C-4477-B042-70212C428D62}"/>
              </a:ext>
            </a:extLst>
          </p:cNvPr>
          <p:cNvSpPr/>
          <p:nvPr/>
        </p:nvSpPr>
        <p:spPr bwMode="auto">
          <a:xfrm rot="16200000">
            <a:off x="6057477" y="1620056"/>
            <a:ext cx="1839779" cy="1623333"/>
          </a:xfrm>
          <a:prstGeom prst="hexago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ヒラギノ角ゴ Pro W3" charset="0"/>
            </a:endParaRPr>
          </a:p>
        </p:txBody>
      </p:sp>
      <p:sp>
        <p:nvSpPr>
          <p:cNvPr id="146" name="Hexagon 145">
            <a:extLst>
              <a:ext uri="{FF2B5EF4-FFF2-40B4-BE49-F238E27FC236}">
                <a16:creationId xmlns:a16="http://schemas.microsoft.com/office/drawing/2014/main" id="{FE75C702-286C-4E0F-97DA-57D9941BF538}"/>
              </a:ext>
            </a:extLst>
          </p:cNvPr>
          <p:cNvSpPr/>
          <p:nvPr/>
        </p:nvSpPr>
        <p:spPr bwMode="auto">
          <a:xfrm rot="16200000">
            <a:off x="5183625" y="3111526"/>
            <a:ext cx="1839779" cy="1623333"/>
          </a:xfrm>
          <a:prstGeom prst="hexagon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ヒラギノ角ゴ Pro W3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B5CCFF-AF59-4F71-9129-A13589A7C60F}"/>
              </a:ext>
            </a:extLst>
          </p:cNvPr>
          <p:cNvGrpSpPr/>
          <p:nvPr/>
        </p:nvGrpSpPr>
        <p:grpSpPr>
          <a:xfrm>
            <a:off x="6525945" y="1789956"/>
            <a:ext cx="1082223" cy="1190445"/>
            <a:chOff x="4799466" y="5152152"/>
            <a:chExt cx="1082223" cy="1190445"/>
          </a:xfrm>
        </p:grpSpPr>
        <p:sp>
          <p:nvSpPr>
            <p:cNvPr id="151" name="Flowchart: Card 150">
              <a:extLst>
                <a:ext uri="{FF2B5EF4-FFF2-40B4-BE49-F238E27FC236}">
                  <a16:creationId xmlns:a16="http://schemas.microsoft.com/office/drawing/2014/main" id="{FBF5919C-3C08-44BE-864F-52F2D0485720}"/>
                </a:ext>
              </a:extLst>
            </p:cNvPr>
            <p:cNvSpPr/>
            <p:nvPr/>
          </p:nvSpPr>
          <p:spPr bwMode="auto">
            <a:xfrm>
              <a:off x="4799466" y="5152152"/>
              <a:ext cx="865778" cy="1190445"/>
            </a:xfrm>
            <a:prstGeom prst="flowChartPunchedCard">
              <a:avLst/>
            </a:prstGeom>
            <a:noFill/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</a:endParaRPr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4B48FFA8-7DD4-404F-8F61-DF34D86D3E60}"/>
                </a:ext>
              </a:extLst>
            </p:cNvPr>
            <p:cNvCxnSpPr/>
            <p:nvPr/>
          </p:nvCxnSpPr>
          <p:spPr bwMode="auto">
            <a:xfrm flipH="1">
              <a:off x="4979365" y="5152152"/>
              <a:ext cx="3208" cy="238089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EC2044EA-573B-41E9-8DDD-3F643F889724}"/>
                </a:ext>
              </a:extLst>
            </p:cNvPr>
            <p:cNvCxnSpPr/>
            <p:nvPr/>
          </p:nvCxnSpPr>
          <p:spPr bwMode="auto">
            <a:xfrm flipH="1">
              <a:off x="4800305" y="5390241"/>
              <a:ext cx="179060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BFCEF063-7745-4928-B493-C3C669A62CBE}"/>
                </a:ext>
              </a:extLst>
            </p:cNvPr>
            <p:cNvSpPr txBox="1"/>
            <p:nvPr/>
          </p:nvSpPr>
          <p:spPr>
            <a:xfrm>
              <a:off x="4799466" y="5747374"/>
              <a:ext cx="1082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+mn-lt"/>
                </a:rPr>
                <a:t>CV</a:t>
              </a:r>
            </a:p>
          </p:txBody>
        </p:sp>
      </p:grpSp>
      <p:pic>
        <p:nvPicPr>
          <p:cNvPr id="34" name="Graphic 33" descr="Atom with solid fill">
            <a:extLst>
              <a:ext uri="{FF2B5EF4-FFF2-40B4-BE49-F238E27FC236}">
                <a16:creationId xmlns:a16="http://schemas.microsoft.com/office/drawing/2014/main" id="{0DDCC4CF-3ED1-411A-B61E-C10429B41C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87344" y="3239889"/>
            <a:ext cx="841816" cy="841816"/>
          </a:xfrm>
          <a:prstGeom prst="rect">
            <a:avLst/>
          </a:prstGeom>
        </p:spPr>
      </p:pic>
      <p:pic>
        <p:nvPicPr>
          <p:cNvPr id="36" name="Graphic 35" descr="Map with pin with solid fill">
            <a:extLst>
              <a:ext uri="{FF2B5EF4-FFF2-40B4-BE49-F238E27FC236}">
                <a16:creationId xmlns:a16="http://schemas.microsoft.com/office/drawing/2014/main" id="{BA4BE5D0-3207-4772-970A-5E8D43063E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65244" y="3860125"/>
            <a:ext cx="914400" cy="914400"/>
          </a:xfrm>
          <a:prstGeom prst="rect">
            <a:avLst/>
          </a:prstGeom>
        </p:spPr>
      </p:pic>
      <p:pic>
        <p:nvPicPr>
          <p:cNvPr id="42" name="Graphic 41" descr="Coins outline">
            <a:extLst>
              <a:ext uri="{FF2B5EF4-FFF2-40B4-BE49-F238E27FC236}">
                <a16:creationId xmlns:a16="http://schemas.microsoft.com/office/drawing/2014/main" id="{B860BAE4-75A2-47EE-BB0A-3501D178E8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73753" y="3341705"/>
            <a:ext cx="784986" cy="784986"/>
          </a:xfrm>
          <a:prstGeom prst="rect">
            <a:avLst/>
          </a:prstGeom>
        </p:spPr>
      </p:pic>
      <p:sp>
        <p:nvSpPr>
          <p:cNvPr id="163" name="TextBox 162">
            <a:extLst>
              <a:ext uri="{FF2B5EF4-FFF2-40B4-BE49-F238E27FC236}">
                <a16:creationId xmlns:a16="http://schemas.microsoft.com/office/drawing/2014/main" id="{BBAC2B0C-5D8E-45AF-85D0-6379A6507FC3}"/>
              </a:ext>
            </a:extLst>
          </p:cNvPr>
          <p:cNvSpPr txBox="1"/>
          <p:nvPr/>
        </p:nvSpPr>
        <p:spPr>
          <a:xfrm>
            <a:off x="26731" y="706142"/>
            <a:ext cx="4264619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B050"/>
                </a:solidFill>
                <a:cs typeface="Arial"/>
              </a:defRPr>
            </a:lvl1pPr>
          </a:lstStyle>
          <a:p>
            <a:r>
              <a:rPr lang="en-GB" dirty="0">
                <a:solidFill>
                  <a:srgbClr val="0070C0"/>
                </a:solidFill>
              </a:rPr>
              <a:t>Life skills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GB" dirty="0">
                <a:solidFill>
                  <a:srgbClr val="0070C0"/>
                </a:solidFill>
              </a:rPr>
              <a:t>Mathematical concepts are part of everyday life, from managing savings, loans, taxes, shopping etc.</a:t>
            </a:r>
          </a:p>
          <a:p>
            <a:pPr lvl="1"/>
            <a:endParaRPr lang="en-GB" dirty="0">
              <a:solidFill>
                <a:srgbClr val="0070C0"/>
              </a:solidFill>
            </a:endParaRPr>
          </a:p>
          <a:p>
            <a:pPr lvl="1"/>
            <a:r>
              <a:rPr lang="en-GB" dirty="0">
                <a:solidFill>
                  <a:srgbClr val="0070C0"/>
                </a:solidFill>
              </a:rPr>
              <a:t>GCSE Maths equips you with the skills needed to make decisions in real-world situations.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D2EEC38D-4842-40DA-B866-D0A89DFCC9E9}"/>
              </a:ext>
            </a:extLst>
          </p:cNvPr>
          <p:cNvSpPr txBox="1"/>
          <p:nvPr/>
        </p:nvSpPr>
        <p:spPr>
          <a:xfrm>
            <a:off x="199392" y="4150584"/>
            <a:ext cx="4264619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+mn-lt"/>
                <a:ea typeface="+mn-ea"/>
                <a:cs typeface="Arial"/>
              </a:rPr>
              <a:t>To support the study of other  subjects</a:t>
            </a:r>
            <a:endParaRPr lang="en-GB" b="1" dirty="0">
              <a:solidFill>
                <a:srgbClr val="00B050"/>
              </a:solidFill>
              <a:latin typeface="+mn-lt"/>
              <a:ea typeface="+mn-ea"/>
              <a:cs typeface="Arial"/>
            </a:endParaRPr>
          </a:p>
          <a:p>
            <a:r>
              <a:rPr lang="en-GB" dirty="0">
                <a:solidFill>
                  <a:srgbClr val="00B050"/>
                </a:solidFill>
                <a:cs typeface="Arial"/>
              </a:rPr>
              <a:t>E.g.  Biology, Geography, Physics or even Psychology(if you study it at college)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36D705-6572-4371-AE95-66D9E820D80C}"/>
              </a:ext>
            </a:extLst>
          </p:cNvPr>
          <p:cNvSpPr/>
          <p:nvPr/>
        </p:nvSpPr>
        <p:spPr>
          <a:xfrm>
            <a:off x="7867390" y="909653"/>
            <a:ext cx="4264619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cs typeface="Arial"/>
              </a:rPr>
              <a:t>Problem-Solving Skills: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Maths teaches critical thinking and problem-solving skills. These skills are valuable in almost every aspect of life.  The ability to analyse problems, break them down into parts, and find solutions is a transferable skill that can benefit you in various contexts.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2C0108-BA0A-4803-A345-E3779D4CEAE3}"/>
              </a:ext>
            </a:extLst>
          </p:cNvPr>
          <p:cNvSpPr/>
          <p:nvPr/>
        </p:nvSpPr>
        <p:spPr>
          <a:xfrm>
            <a:off x="7067056" y="4081705"/>
            <a:ext cx="426461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Career Opportunities:</a:t>
            </a:r>
          </a:p>
          <a:p>
            <a:pPr lvl="1"/>
            <a:r>
              <a:rPr lang="en-GB" dirty="0"/>
              <a:t>Having a maths grade, opens the doors to a wider range of career opportunities including : science, technology, engineering, finance, data analysis.</a:t>
            </a:r>
          </a:p>
        </p:txBody>
      </p:sp>
    </p:spTree>
    <p:extLst>
      <p:ext uri="{BB962C8B-B14F-4D97-AF65-F5344CB8AC3E}">
        <p14:creationId xmlns:p14="http://schemas.microsoft.com/office/powerpoint/2010/main" val="81264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Many subjects use maths…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4234758" y="2722899"/>
            <a:ext cx="2759706" cy="146297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sz="1600" b="1">
              <a:solidFill>
                <a:srgbClr val="00B0F0"/>
              </a:solidFill>
              <a:latin typeface="Times" charset="0"/>
              <a:ea typeface="ヒラギノ角ゴ Pro W3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1382" y="295826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C000"/>
                </a:solidFill>
                <a:latin typeface="+mn-lt"/>
              </a:rPr>
              <a:t>Maths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351584" y="1410177"/>
            <a:ext cx="2376264" cy="1142948"/>
            <a:chOff x="-89514" y="2229934"/>
            <a:chExt cx="2376264" cy="1142948"/>
          </a:xfrm>
          <a:solidFill>
            <a:schemeClr val="tx1"/>
          </a:solidFill>
        </p:grpSpPr>
        <p:sp>
          <p:nvSpPr>
            <p:cNvPr id="19" name="Oval 18"/>
            <p:cNvSpPr/>
            <p:nvPr/>
          </p:nvSpPr>
          <p:spPr bwMode="auto">
            <a:xfrm>
              <a:off x="-89514" y="2229934"/>
              <a:ext cx="2376264" cy="1142948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1600" b="1">
                <a:solidFill>
                  <a:srgbClr val="00B0F0"/>
                </a:solidFill>
                <a:latin typeface="Times" charset="0"/>
                <a:ea typeface="ヒラギノ角ゴ Pro W3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206" y="2419584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>
                  <a:solidFill>
                    <a:srgbClr val="00B0F0"/>
                  </a:solidFill>
                  <a:latin typeface="+mn-lt"/>
                </a:rPr>
                <a:t>Physics</a:t>
              </a:r>
              <a:endParaRPr lang="en-GB" sz="1600" b="1">
                <a:solidFill>
                  <a:srgbClr val="00B0F0"/>
                </a:solidFill>
                <a:latin typeface="+mn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65843" y="4245923"/>
            <a:ext cx="3558143" cy="962710"/>
            <a:chOff x="152166" y="4648277"/>
            <a:chExt cx="3558143" cy="962710"/>
          </a:xfrm>
          <a:solidFill>
            <a:schemeClr val="tx1"/>
          </a:solidFill>
        </p:grpSpPr>
        <p:sp>
          <p:nvSpPr>
            <p:cNvPr id="24" name="Oval 23"/>
            <p:cNvSpPr/>
            <p:nvPr/>
          </p:nvSpPr>
          <p:spPr bwMode="auto">
            <a:xfrm>
              <a:off x="152166" y="4648277"/>
              <a:ext cx="3558143" cy="96271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1600" b="1">
                <a:solidFill>
                  <a:srgbClr val="00B0F0"/>
                </a:solidFill>
                <a:latin typeface="Times" charset="0"/>
                <a:ea typeface="ヒラギノ角ゴ Pro W3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5756" y="4751839"/>
              <a:ext cx="2930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>
                  <a:solidFill>
                    <a:srgbClr val="00B0F0"/>
                  </a:solidFill>
                  <a:latin typeface="+mn-lt"/>
                </a:rPr>
                <a:t>Engineering</a:t>
              </a:r>
              <a:endParaRPr lang="en-GB" sz="1600" b="1">
                <a:solidFill>
                  <a:srgbClr val="00B0F0"/>
                </a:solidFill>
                <a:latin typeface="+mn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744072" y="1565014"/>
            <a:ext cx="2178683" cy="1219337"/>
            <a:chOff x="5246253" y="1604538"/>
            <a:chExt cx="2178683" cy="1219337"/>
          </a:xfrm>
        </p:grpSpPr>
        <p:sp>
          <p:nvSpPr>
            <p:cNvPr id="22" name="Oval 21"/>
            <p:cNvSpPr/>
            <p:nvPr/>
          </p:nvSpPr>
          <p:spPr bwMode="auto">
            <a:xfrm>
              <a:off x="5246253" y="1604538"/>
              <a:ext cx="2178683" cy="1219337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1600" b="1">
                <a:solidFill>
                  <a:srgbClr val="00B0F0"/>
                </a:solidFill>
                <a:latin typeface="Times" charset="0"/>
                <a:ea typeface="ヒラギノ角ゴ Pro W3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08712" y="1904286"/>
              <a:ext cx="2016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B0F0"/>
                  </a:solidFill>
                  <a:latin typeface="+mn-lt"/>
                </a:rPr>
                <a:t>Business</a:t>
              </a:r>
              <a:r>
                <a:rPr lang="en-GB" sz="1600" b="1" dirty="0">
                  <a:solidFill>
                    <a:srgbClr val="00B0F0"/>
                  </a:solidFill>
                  <a:latin typeface="+mn-lt"/>
                </a:rPr>
                <a:t> 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004342" y="4287325"/>
            <a:ext cx="2653938" cy="791453"/>
            <a:chOff x="4608004" y="4579522"/>
            <a:chExt cx="2653938" cy="791453"/>
          </a:xfrm>
        </p:grpSpPr>
        <p:sp>
          <p:nvSpPr>
            <p:cNvPr id="25" name="Oval 24"/>
            <p:cNvSpPr/>
            <p:nvPr/>
          </p:nvSpPr>
          <p:spPr bwMode="auto">
            <a:xfrm>
              <a:off x="4608004" y="4579522"/>
              <a:ext cx="2556284" cy="791453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1600" b="1">
                <a:solidFill>
                  <a:srgbClr val="FFC000"/>
                </a:solidFill>
                <a:latin typeface="Times" charset="0"/>
                <a:ea typeface="ヒラギノ角ゴ Pro W3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13670" y="4666967"/>
              <a:ext cx="2448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solidFill>
                    <a:srgbClr val="FFC000"/>
                  </a:solidFill>
                  <a:latin typeface="+mn-lt"/>
                </a:rPr>
                <a:t>Psychology</a:t>
              </a:r>
              <a:endParaRPr lang="en-GB" sz="1600" b="1">
                <a:solidFill>
                  <a:srgbClr val="FFC000"/>
                </a:solidFill>
                <a:latin typeface="+mn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197968" y="1111784"/>
            <a:ext cx="2154616" cy="974749"/>
            <a:chOff x="7097762" y="1984610"/>
            <a:chExt cx="2154616" cy="974749"/>
          </a:xfrm>
          <a:solidFill>
            <a:schemeClr val="tx2"/>
          </a:solidFill>
        </p:grpSpPr>
        <p:sp>
          <p:nvSpPr>
            <p:cNvPr id="21" name="Oval 20"/>
            <p:cNvSpPr/>
            <p:nvPr/>
          </p:nvSpPr>
          <p:spPr bwMode="auto">
            <a:xfrm>
              <a:off x="7097762" y="1984610"/>
              <a:ext cx="1708310" cy="974749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1600" b="1">
                <a:solidFill>
                  <a:srgbClr val="00B050"/>
                </a:solidFill>
                <a:latin typeface="Times" charset="0"/>
                <a:ea typeface="ヒラギノ角ゴ Pro W3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36154" y="2169010"/>
              <a:ext cx="2016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solidFill>
                    <a:srgbClr val="00B050"/>
                  </a:solidFill>
                  <a:latin typeface="+mn-lt"/>
                </a:rPr>
                <a:t>Biology</a:t>
              </a:r>
              <a:endParaRPr lang="en-GB" sz="1600" b="1">
                <a:solidFill>
                  <a:srgbClr val="00B050"/>
                </a:solidFill>
                <a:latin typeface="+mn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95400" y="3216399"/>
            <a:ext cx="2416560" cy="903462"/>
            <a:chOff x="-994077" y="2972468"/>
            <a:chExt cx="2416560" cy="903462"/>
          </a:xfrm>
        </p:grpSpPr>
        <p:sp>
          <p:nvSpPr>
            <p:cNvPr id="23" name="Oval 22"/>
            <p:cNvSpPr/>
            <p:nvPr/>
          </p:nvSpPr>
          <p:spPr bwMode="auto">
            <a:xfrm>
              <a:off x="-994077" y="2972468"/>
              <a:ext cx="2416560" cy="903462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1600" b="1">
                <a:solidFill>
                  <a:srgbClr val="FF0000"/>
                </a:solidFill>
                <a:latin typeface="Times" charset="0"/>
                <a:ea typeface="ヒラギノ角ゴ Pro W3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886341" y="3077134"/>
              <a:ext cx="22685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FF0000"/>
                  </a:solidFill>
                  <a:latin typeface="+mn-lt"/>
                </a:rPr>
                <a:t>Chemistry</a:t>
              </a:r>
              <a:endParaRPr lang="en-GB" sz="16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040216" y="2856359"/>
            <a:ext cx="2631945" cy="1130138"/>
            <a:chOff x="6457735" y="2706126"/>
            <a:chExt cx="2631945" cy="1130138"/>
          </a:xfrm>
          <a:solidFill>
            <a:schemeClr val="bg2"/>
          </a:solidFill>
        </p:grpSpPr>
        <p:sp>
          <p:nvSpPr>
            <p:cNvPr id="20" name="Oval 19"/>
            <p:cNvSpPr/>
            <p:nvPr/>
          </p:nvSpPr>
          <p:spPr bwMode="auto">
            <a:xfrm>
              <a:off x="6457735" y="2706126"/>
              <a:ext cx="2631945" cy="1130138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1600" b="1">
                <a:solidFill>
                  <a:srgbClr val="FF0000"/>
                </a:solidFill>
                <a:latin typeface="Times" charset="0"/>
                <a:ea typeface="ヒラギノ角ゴ Pro W3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01751" y="2922150"/>
              <a:ext cx="2448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>
                  <a:solidFill>
                    <a:srgbClr val="FF0000"/>
                  </a:solidFill>
                  <a:latin typeface="+mn-lt"/>
                </a:rPr>
                <a:t>Economics</a:t>
              </a:r>
              <a:endParaRPr lang="en-GB" sz="1600" b="1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184828" y="5221178"/>
            <a:ext cx="2725000" cy="738926"/>
            <a:chOff x="3237640" y="5545389"/>
            <a:chExt cx="2725000" cy="738926"/>
          </a:xfrm>
          <a:solidFill>
            <a:schemeClr val="bg2"/>
          </a:solidFill>
        </p:grpSpPr>
        <p:sp>
          <p:nvSpPr>
            <p:cNvPr id="27" name="Oval 26"/>
            <p:cNvSpPr/>
            <p:nvPr/>
          </p:nvSpPr>
          <p:spPr bwMode="auto">
            <a:xfrm>
              <a:off x="3237640" y="5564246"/>
              <a:ext cx="2725000" cy="720069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1600" b="1">
                <a:solidFill>
                  <a:srgbClr val="FF0000"/>
                </a:solidFill>
                <a:latin typeface="Times" charset="0"/>
                <a:ea typeface="ヒラギノ角ゴ Pro W3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12008" y="5545389"/>
              <a:ext cx="25085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FF0000"/>
                  </a:solidFill>
                  <a:latin typeface="+mn-lt"/>
                </a:rPr>
                <a:t>Computing</a:t>
              </a:r>
              <a:endParaRPr lang="en-GB" sz="16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79376" y="5232623"/>
            <a:ext cx="2104556" cy="623858"/>
            <a:chOff x="5029609" y="3609434"/>
            <a:chExt cx="2104556" cy="623858"/>
          </a:xfrm>
          <a:solidFill>
            <a:schemeClr val="tx2"/>
          </a:solidFill>
        </p:grpSpPr>
        <p:sp>
          <p:nvSpPr>
            <p:cNvPr id="26" name="Oval 25"/>
            <p:cNvSpPr/>
            <p:nvPr/>
          </p:nvSpPr>
          <p:spPr bwMode="auto">
            <a:xfrm>
              <a:off x="5029609" y="3609434"/>
              <a:ext cx="2104556" cy="623858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1600" b="1">
                <a:solidFill>
                  <a:srgbClr val="00B050"/>
                </a:solidFill>
                <a:latin typeface="Times" charset="0"/>
                <a:ea typeface="ヒラギノ角ゴ Pro W3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17941" y="3635272"/>
              <a:ext cx="201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>
                  <a:solidFill>
                    <a:srgbClr val="00B050"/>
                  </a:solidFill>
                  <a:latin typeface="+mn-lt"/>
                </a:rPr>
                <a:t>Geography</a:t>
              </a:r>
              <a:endParaRPr lang="en-GB" sz="1600" b="1">
                <a:solidFill>
                  <a:srgbClr val="00B050"/>
                </a:solidFill>
                <a:latin typeface="+mn-lt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529285" y="5232623"/>
            <a:ext cx="2191717" cy="646759"/>
            <a:chOff x="6558104" y="5147991"/>
            <a:chExt cx="2191717" cy="646759"/>
          </a:xfrm>
          <a:solidFill>
            <a:schemeClr val="tx1"/>
          </a:solidFill>
        </p:grpSpPr>
        <p:sp>
          <p:nvSpPr>
            <p:cNvPr id="28" name="Oval 27"/>
            <p:cNvSpPr/>
            <p:nvPr/>
          </p:nvSpPr>
          <p:spPr bwMode="auto">
            <a:xfrm>
              <a:off x="6558104" y="5147991"/>
              <a:ext cx="2016224" cy="646759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1600" b="1">
                <a:solidFill>
                  <a:srgbClr val="00B0F0"/>
                </a:solidFill>
                <a:latin typeface="Times" charset="0"/>
                <a:ea typeface="ヒラギノ角ゴ Pro W3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33597" y="5185239"/>
              <a:ext cx="201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>
                  <a:solidFill>
                    <a:srgbClr val="00B0F0"/>
                  </a:solidFill>
                  <a:latin typeface="+mn-lt"/>
                </a:rPr>
                <a:t>Sociology</a:t>
              </a:r>
              <a:endParaRPr lang="en-GB" sz="1600" b="1">
                <a:solidFill>
                  <a:srgbClr val="00B0F0"/>
                </a:solidFill>
                <a:latin typeface="+mn-l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235188" y="5044712"/>
            <a:ext cx="1981492" cy="577091"/>
            <a:chOff x="1527681" y="5741892"/>
            <a:chExt cx="1981492" cy="577091"/>
          </a:xfrm>
          <a:solidFill>
            <a:schemeClr val="bg2"/>
          </a:solidFill>
        </p:grpSpPr>
        <p:sp>
          <p:nvSpPr>
            <p:cNvPr id="30" name="Oval 29"/>
            <p:cNvSpPr/>
            <p:nvPr/>
          </p:nvSpPr>
          <p:spPr bwMode="auto">
            <a:xfrm>
              <a:off x="1527681" y="5741892"/>
              <a:ext cx="1205404" cy="577091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1600" b="1">
                <a:solidFill>
                  <a:srgbClr val="FF0000"/>
                </a:solidFill>
                <a:latin typeface="Times" charset="0"/>
                <a:ea typeface="ヒラギノ角ゴ Pro W3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84220" y="5768827"/>
              <a:ext cx="1824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>
                  <a:solidFill>
                    <a:srgbClr val="FF0000"/>
                  </a:solidFill>
                  <a:latin typeface="+mn-lt"/>
                </a:rPr>
                <a:t>Law</a:t>
              </a:r>
              <a:endParaRPr lang="en-GB" sz="1600" b="1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69" name="Oval 68"/>
          <p:cNvSpPr/>
          <p:nvPr/>
        </p:nvSpPr>
        <p:spPr bwMode="auto">
          <a:xfrm>
            <a:off x="1271464" y="2424311"/>
            <a:ext cx="1008112" cy="576064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600" b="1">
                <a:solidFill>
                  <a:srgbClr val="00B050"/>
                </a:solidFill>
                <a:latin typeface="+mn-lt"/>
                <a:ea typeface="ヒラギノ角ゴ Pro W3" charset="0"/>
              </a:rPr>
              <a:t>PE</a:t>
            </a:r>
          </a:p>
        </p:txBody>
      </p:sp>
    </p:spTree>
    <p:extLst>
      <p:ext uri="{BB962C8B-B14F-4D97-AF65-F5344CB8AC3E}">
        <p14:creationId xmlns:p14="http://schemas.microsoft.com/office/powerpoint/2010/main" val="99403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1981200" y="1780456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2800" b="1" dirty="0"/>
              <a:t>On-going applications in </a:t>
            </a:r>
            <a:r>
              <a:rPr lang="en-GB" altLang="en-US" sz="2800" b="1" dirty="0">
                <a:solidFill>
                  <a:srgbClr val="FF0000"/>
                </a:solidFill>
              </a:rPr>
              <a:t>engineering</a:t>
            </a:r>
            <a:r>
              <a:rPr lang="en-GB" altLang="en-US" sz="2800" b="1" dirty="0"/>
              <a:t>, such as</a:t>
            </a:r>
            <a:r>
              <a:rPr lang="en-GB" altLang="en-US" sz="2800" dirty="0"/>
              <a:t>:           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5440" y="2698441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800">
                <a:latin typeface="+mn-lt"/>
              </a:rPr>
              <a:t>Aircraft Modelling</a:t>
            </a:r>
          </a:p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800">
                <a:latin typeface="+mn-lt"/>
              </a:rPr>
              <a:t>Fluid Flows</a:t>
            </a:r>
          </a:p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800">
                <a:latin typeface="+mn-lt"/>
              </a:rPr>
              <a:t>Acoustic </a:t>
            </a:r>
          </a:p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800">
                <a:latin typeface="+mn-lt"/>
              </a:rPr>
              <a:t>Software Development</a:t>
            </a:r>
          </a:p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800">
                <a:latin typeface="+mn-lt"/>
              </a:rPr>
              <a:t>Electronics  </a:t>
            </a:r>
          </a:p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800">
                <a:latin typeface="+mn-lt"/>
              </a:rPr>
              <a:t>Civil Engineering.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912" y="2923416"/>
            <a:ext cx="2448272" cy="2448272"/>
          </a:xfrm>
          <a:prstGeom prst="rect">
            <a:avLst/>
          </a:prstGeom>
        </p:spPr>
      </p:pic>
      <p:pic>
        <p:nvPicPr>
          <p:cNvPr id="4" name="Picture 3" descr="A group of skyscrapers in a city&#10;&#10;Description automatically generated with low confidence">
            <a:extLst>
              <a:ext uri="{FF2B5EF4-FFF2-40B4-BE49-F238E27FC236}">
                <a16:creationId xmlns:a16="http://schemas.microsoft.com/office/drawing/2014/main" id="{42764DCF-4BBD-46E0-9470-97CA2E22B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00" y="2923415"/>
            <a:ext cx="3264364" cy="2448273"/>
          </a:xfrm>
          <a:prstGeom prst="rect">
            <a:avLst/>
          </a:prstGeom>
        </p:spPr>
      </p:pic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32FCFBEA-B3E9-215B-506D-FAE0DD80476F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44C23FF4-DB7E-01CB-0608-4C3188F4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7" y="136134"/>
            <a:ext cx="10508905" cy="55154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/>
              <a:t>Careers using maths</a:t>
            </a:r>
          </a:p>
        </p:txBody>
      </p:sp>
    </p:spTree>
    <p:extLst>
      <p:ext uri="{BB962C8B-B14F-4D97-AF65-F5344CB8AC3E}">
        <p14:creationId xmlns:p14="http://schemas.microsoft.com/office/powerpoint/2010/main" val="39239992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3062859" y="1779115"/>
            <a:ext cx="60574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2800" b="1" dirty="0"/>
              <a:t>New </a:t>
            </a:r>
            <a:r>
              <a:rPr lang="en-GB" altLang="en-US" sz="2800" b="1" dirty="0">
                <a:solidFill>
                  <a:srgbClr val="FF0000"/>
                </a:solidFill>
              </a:rPr>
              <a:t>scientific</a:t>
            </a:r>
            <a:r>
              <a:rPr lang="en-GB" altLang="en-US" sz="2800" b="1" dirty="0"/>
              <a:t> processes such as: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5443" y="2715219"/>
            <a:ext cx="40324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800">
                <a:latin typeface="+mn-lt"/>
              </a:rPr>
              <a:t>Modelling populations</a:t>
            </a:r>
          </a:p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800">
                <a:latin typeface="+mn-lt"/>
              </a:rPr>
              <a:t>Modelling diseases </a:t>
            </a:r>
          </a:p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800">
                <a:latin typeface="+mn-lt"/>
              </a:rPr>
              <a:t>Quantum Physics</a:t>
            </a:r>
          </a:p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800">
                <a:latin typeface="+mn-lt"/>
              </a:rPr>
              <a:t>Astronomy</a:t>
            </a:r>
          </a:p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800">
                <a:latin typeface="+mn-lt"/>
              </a:rPr>
              <a:t>Forensics</a:t>
            </a:r>
          </a:p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800">
                <a:latin typeface="+mn-lt"/>
              </a:rPr>
              <a:t>DNA sequencing</a:t>
            </a:r>
            <a:endParaRPr lang="en-GB" sz="280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1869"/>
          <a:stretch/>
        </p:blipFill>
        <p:spPr>
          <a:xfrm rot="5400000">
            <a:off x="9151024" y="3407342"/>
            <a:ext cx="2533640" cy="1437426"/>
          </a:xfrm>
          <a:prstGeom prst="rect">
            <a:avLst/>
          </a:prstGeom>
        </p:spPr>
      </p:pic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3CC74822-9BE6-FE05-1DED-31A2A8B44EA2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6C903FB-4678-EC49-96A1-A706E34DE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7" y="136134"/>
            <a:ext cx="10508905" cy="55154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/>
              <a:t>Careers using maths</a:t>
            </a:r>
          </a:p>
        </p:txBody>
      </p:sp>
      <p:pic>
        <p:nvPicPr>
          <p:cNvPr id="6" name="Picture 5" descr="A close-up of a planet&#10;&#10;Description automatically generated">
            <a:extLst>
              <a:ext uri="{FF2B5EF4-FFF2-40B4-BE49-F238E27FC236}">
                <a16:creationId xmlns:a16="http://schemas.microsoft.com/office/drawing/2014/main" id="{C3DE99F4-D3E2-8DF9-642A-A37FFF848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05" y="2859235"/>
            <a:ext cx="3797493" cy="253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348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830" y="4258918"/>
            <a:ext cx="2005791" cy="15717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3184" y="1779115"/>
            <a:ext cx="10485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</a:rPr>
              <a:t>Applications relating to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</a:rPr>
              <a:t>human behaviours </a:t>
            </a:r>
            <a:r>
              <a:rPr lang="en-GB" sz="2800" b="1" dirty="0">
                <a:latin typeface="arial" panose="020B0604020202020204" pitchFamily="34" charset="0"/>
              </a:rPr>
              <a:t>and interactions: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55440" y="2427187"/>
            <a:ext cx="52565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800">
                <a:latin typeface="+mn-lt"/>
              </a:rPr>
              <a:t>Data Science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800">
                <a:latin typeface="+mn-lt"/>
              </a:rPr>
              <a:t>Psychology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800">
                <a:latin typeface="+mn-lt"/>
              </a:rPr>
              <a:t>Law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800">
                <a:latin typeface="+mn-lt"/>
              </a:rPr>
              <a:t>Economics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800">
                <a:latin typeface="+mn-lt"/>
              </a:rPr>
              <a:t>Climate Change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800">
                <a:latin typeface="+mn-lt"/>
              </a:rPr>
              <a:t>Environmental Modelling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800">
                <a:latin typeface="+mn-lt"/>
              </a:rPr>
              <a:t>Political Science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800">
                <a:latin typeface="+mn-lt"/>
              </a:rPr>
              <a:t>International Development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048" y="4443411"/>
            <a:ext cx="2212215" cy="13872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194" y="2497908"/>
            <a:ext cx="2020458" cy="14427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79" y="2512827"/>
            <a:ext cx="1923642" cy="1442732"/>
          </a:xfrm>
          <a:prstGeom prst="rect">
            <a:avLst/>
          </a:prstGeom>
        </p:spPr>
      </p:pic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DC183907-2B39-9896-07E8-EDE6D73602C8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2AD86C4-7E18-ED12-33B8-8AB466C1A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7" y="136134"/>
            <a:ext cx="10508905" cy="55154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/>
              <a:t>Careers using maths</a:t>
            </a:r>
          </a:p>
        </p:txBody>
      </p:sp>
    </p:spTree>
    <p:extLst>
      <p:ext uri="{BB962C8B-B14F-4D97-AF65-F5344CB8AC3E}">
        <p14:creationId xmlns:p14="http://schemas.microsoft.com/office/powerpoint/2010/main" val="27381540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55441" y="2525690"/>
            <a:ext cx="4248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800">
                <a:latin typeface="+mn-lt"/>
              </a:rPr>
              <a:t>Medical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800">
                <a:latin typeface="+mn-lt"/>
              </a:rPr>
              <a:t>Games Design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800">
                <a:latin typeface="+mn-lt"/>
              </a:rPr>
              <a:t>Internet Security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800">
                <a:latin typeface="+mn-lt"/>
              </a:rPr>
              <a:t>Financial Cryptography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800"/>
              <a:t>Computing</a:t>
            </a:r>
            <a:endParaRPr lang="en-GB" sz="2800">
              <a:latin typeface="+mn-lt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800">
                <a:latin typeface="+mn-lt"/>
              </a:rPr>
              <a:t>Communications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800"/>
              <a:t>Artificial Intelligence</a:t>
            </a:r>
            <a:endParaRPr lang="en-GB" sz="2800">
              <a:latin typeface="+mn-lt"/>
            </a:endParaRPr>
          </a:p>
        </p:txBody>
      </p:sp>
      <p:sp>
        <p:nvSpPr>
          <p:cNvPr id="2" name="SmartArt Placeholder 1">
            <a:extLst>
              <a:ext uri="{FF2B5EF4-FFF2-40B4-BE49-F238E27FC236}">
                <a16:creationId xmlns:a16="http://schemas.microsoft.com/office/drawing/2014/main" id="{42981CA2-999D-AB30-BDDF-3B26C5B2C696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000"/>
              <a:t>Careers using maths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1100" r="21650"/>
          <a:stretch/>
        </p:blipFill>
        <p:spPr>
          <a:xfrm>
            <a:off x="9183878" y="2710248"/>
            <a:ext cx="1952682" cy="2677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723" r="14276"/>
          <a:stretch/>
        </p:blipFill>
        <p:spPr>
          <a:xfrm>
            <a:off x="5560016" y="2710248"/>
            <a:ext cx="3367760" cy="26776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85703" y="1787504"/>
            <a:ext cx="9020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b="1" dirty="0">
                <a:solidFill>
                  <a:srgbClr val="002147"/>
                </a:solidFill>
                <a:latin typeface="Arial"/>
              </a:rPr>
              <a:t>Applications of mathematics in </a:t>
            </a:r>
            <a:r>
              <a:rPr lang="en-GB" sz="2800" b="1" dirty="0">
                <a:solidFill>
                  <a:srgbClr val="FF0000"/>
                </a:solidFill>
                <a:latin typeface="Arial"/>
              </a:rPr>
              <a:t>technology</a:t>
            </a:r>
            <a:r>
              <a:rPr lang="en-GB" sz="2800" b="1" dirty="0">
                <a:solidFill>
                  <a:srgbClr val="002147"/>
                </a:solidFill>
                <a:latin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1996731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77999" y="116268"/>
            <a:ext cx="10236002" cy="70788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9pPr>
          </a:lstStyle>
          <a:p>
            <a:r>
              <a:rPr lang="en-GB" sz="4000" kern="0" dirty="0"/>
              <a:t>What are the career opportunities?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8BC8F3-5293-45DF-B0FC-FFB238BE1E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24150" r="17313" b="23351"/>
          <a:stretch/>
        </p:blipFill>
        <p:spPr>
          <a:xfrm>
            <a:off x="1975104" y="818787"/>
            <a:ext cx="8665907" cy="5220426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347649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F27182-09D1-30C1-4313-56E467E48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000"/>
              <a:t>What are the career opportunities?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09981" y="565834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+mn-lt"/>
                <a:ea typeface="ヒラギノ角ゴ Pro W3" pitchFamily="125" charset="-128"/>
                <a:cs typeface="+mn-cs"/>
                <a:hlinkClick r:id="rId3"/>
              </a:rPr>
              <a:t>https://www.gov.uk/government/publications/post-16-education-earnings-outcomes-for-level-3-achievements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2147"/>
              </a:solidFill>
              <a:effectLst/>
              <a:uLnTx/>
              <a:uFillTx/>
              <a:latin typeface="+mn-lt"/>
              <a:ea typeface="ヒラギノ角ゴ Pro W3" pitchFamily="125" charset="-128"/>
              <a:cs typeface="+mn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DB92489-F975-406E-BAA4-75E7F63F627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31555" y="2168121"/>
          <a:ext cx="2781141" cy="2586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419">
                  <a:extLst>
                    <a:ext uri="{9D8B030D-6E8A-4147-A177-3AD203B41FA5}">
                      <a16:colId xmlns:a16="http://schemas.microsoft.com/office/drawing/2014/main" val="1766978985"/>
                    </a:ext>
                  </a:extLst>
                </a:gridCol>
                <a:gridCol w="983722">
                  <a:extLst>
                    <a:ext uri="{9D8B030D-6E8A-4147-A177-3AD203B41FA5}">
                      <a16:colId xmlns:a16="http://schemas.microsoft.com/office/drawing/2014/main" val="2388165722"/>
                    </a:ext>
                  </a:extLst>
                </a:gridCol>
              </a:tblGrid>
              <a:tr h="369525"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Further maths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2"/>
                          </a:solidFill>
                        </a:rPr>
                        <a:t>£25,500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737201"/>
                  </a:ext>
                </a:extLst>
              </a:tr>
              <a:tr h="369525">
                <a:tc>
                  <a:txBody>
                    <a:bodyPr/>
                    <a:lstStyle/>
                    <a:p>
                      <a:r>
                        <a:rPr lang="en-GB" sz="1600" b="1"/>
                        <a:t>Maths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chemeClr val="tx2"/>
                          </a:solidFill>
                        </a:rPr>
                        <a:t>£22,500</a:t>
                      </a:r>
                      <a:endParaRPr lang="en-GB" sz="1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953681"/>
                  </a:ext>
                </a:extLst>
              </a:tr>
              <a:tr h="369525">
                <a:tc>
                  <a:txBody>
                    <a:bodyPr/>
                    <a:lstStyle/>
                    <a:p>
                      <a:r>
                        <a:rPr lang="en-GB" sz="1600"/>
                        <a:t>Physics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solidFill>
                            <a:schemeClr val="tx2"/>
                          </a:solidFill>
                        </a:rPr>
                        <a:t>£23,700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482601"/>
                  </a:ext>
                </a:extLst>
              </a:tr>
              <a:tr h="369525">
                <a:tc>
                  <a:txBody>
                    <a:bodyPr/>
                    <a:lstStyle/>
                    <a:p>
                      <a:r>
                        <a:rPr lang="en-GB" sz="1600" b="1"/>
                        <a:t>Computing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chemeClr val="tx2"/>
                          </a:solidFill>
                        </a:rPr>
                        <a:t>£22,500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623273"/>
                  </a:ext>
                </a:extLst>
              </a:tr>
              <a:tr h="369525">
                <a:tc>
                  <a:txBody>
                    <a:bodyPr/>
                    <a:lstStyle/>
                    <a:p>
                      <a:r>
                        <a:rPr lang="en-GB" sz="1600"/>
                        <a:t>Business Studies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solidFill>
                            <a:schemeClr val="tx2"/>
                          </a:solidFill>
                        </a:rPr>
                        <a:t>£21,000</a:t>
                      </a:r>
                      <a:endParaRPr lang="en-GB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173133"/>
                  </a:ext>
                </a:extLst>
              </a:tr>
              <a:tr h="369525">
                <a:tc>
                  <a:txBody>
                    <a:bodyPr/>
                    <a:lstStyle/>
                    <a:p>
                      <a:r>
                        <a:rPr lang="en-GB" sz="1600" b="1"/>
                        <a:t>Geography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chemeClr val="tx2"/>
                          </a:solidFill>
                        </a:rPr>
                        <a:t>£20,900</a:t>
                      </a:r>
                      <a:endParaRPr lang="en-GB" sz="1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414104"/>
                  </a:ext>
                </a:extLst>
              </a:tr>
              <a:tr h="369525">
                <a:tc>
                  <a:txBody>
                    <a:bodyPr/>
                    <a:lstStyle/>
                    <a:p>
                      <a:r>
                        <a:rPr lang="en-GB" sz="1600"/>
                        <a:t>Biology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solidFill>
                            <a:schemeClr val="tx2"/>
                          </a:solidFill>
                        </a:rPr>
                        <a:t>£20,600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679768"/>
                  </a:ext>
                </a:extLst>
              </a:tr>
            </a:tbl>
          </a:graphicData>
        </a:graphic>
      </p:graphicFrame>
      <p:graphicFrame>
        <p:nvGraphicFramePr>
          <p:cNvPr id="80" name="Table 5">
            <a:extLst>
              <a:ext uri="{FF2B5EF4-FFF2-40B4-BE49-F238E27FC236}">
                <a16:creationId xmlns:a16="http://schemas.microsoft.com/office/drawing/2014/main" id="{FB1143FC-C758-4B6F-88C7-BAA3E4B044D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53972" y="2168121"/>
          <a:ext cx="2897124" cy="2586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463">
                  <a:extLst>
                    <a:ext uri="{9D8B030D-6E8A-4147-A177-3AD203B41FA5}">
                      <a16:colId xmlns:a16="http://schemas.microsoft.com/office/drawing/2014/main" val="1766978985"/>
                    </a:ext>
                  </a:extLst>
                </a:gridCol>
                <a:gridCol w="980661">
                  <a:extLst>
                    <a:ext uri="{9D8B030D-6E8A-4147-A177-3AD203B41FA5}">
                      <a16:colId xmlns:a16="http://schemas.microsoft.com/office/drawing/2014/main" val="2388165722"/>
                    </a:ext>
                  </a:extLst>
                </a:gridCol>
              </a:tblGrid>
              <a:tr h="369525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Chemistry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chemeClr val="tx2"/>
                          </a:solidFill>
                        </a:rPr>
                        <a:t>£21,600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021567"/>
                  </a:ext>
                </a:extLst>
              </a:tr>
              <a:tr h="369525"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P.E.</a:t>
                      </a:r>
                      <a:endParaRPr lang="en-GB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>
                          <a:solidFill>
                            <a:schemeClr val="tx2"/>
                          </a:solidFill>
                        </a:rPr>
                        <a:t>£20,400</a:t>
                      </a:r>
                      <a:endParaRPr lang="en-GB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953681"/>
                  </a:ext>
                </a:extLst>
              </a:tr>
              <a:tr h="369525">
                <a:tc>
                  <a:txBody>
                    <a:bodyPr/>
                    <a:lstStyle/>
                    <a:p>
                      <a:r>
                        <a:rPr lang="en-GB" sz="1600" b="1"/>
                        <a:t>French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chemeClr val="tx2"/>
                          </a:solidFill>
                        </a:rPr>
                        <a:t>£19,900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482601"/>
                  </a:ext>
                </a:extLst>
              </a:tr>
              <a:tr h="369525">
                <a:tc>
                  <a:txBody>
                    <a:bodyPr/>
                    <a:lstStyle/>
                    <a:p>
                      <a:r>
                        <a:rPr lang="en-GB" sz="1600" b="0"/>
                        <a:t>History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>
                          <a:solidFill>
                            <a:schemeClr val="tx2"/>
                          </a:solidFill>
                        </a:rPr>
                        <a:t>£19,400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623273"/>
                  </a:ext>
                </a:extLst>
              </a:tr>
              <a:tr h="369525">
                <a:tc>
                  <a:txBody>
                    <a:bodyPr/>
                    <a:lstStyle/>
                    <a:p>
                      <a:r>
                        <a:rPr lang="en-GB" sz="1600" b="1"/>
                        <a:t>English Literature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chemeClr val="tx2"/>
                          </a:solidFill>
                        </a:rPr>
                        <a:t>£19,200</a:t>
                      </a:r>
                      <a:endParaRPr lang="en-GB" sz="1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173133"/>
                  </a:ext>
                </a:extLst>
              </a:tr>
              <a:tr h="369525">
                <a:tc>
                  <a:txBody>
                    <a:bodyPr/>
                    <a:lstStyle/>
                    <a:p>
                      <a:r>
                        <a:rPr lang="en-GB" sz="1600" b="0"/>
                        <a:t>Sociology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>
                          <a:solidFill>
                            <a:schemeClr val="tx2"/>
                          </a:solidFill>
                        </a:rPr>
                        <a:t>£18,300</a:t>
                      </a:r>
                      <a:endParaRPr lang="en-GB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414104"/>
                  </a:ext>
                </a:extLst>
              </a:tr>
              <a:tr h="369525">
                <a:tc>
                  <a:txBody>
                    <a:bodyPr/>
                    <a:lstStyle/>
                    <a:p>
                      <a:r>
                        <a:rPr lang="en-GB" sz="1600" b="1"/>
                        <a:t>Art and Design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chemeClr val="tx2"/>
                          </a:solidFill>
                        </a:rPr>
                        <a:t>£16,800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679768"/>
                  </a:ext>
                </a:extLst>
              </a:tr>
            </a:tbl>
          </a:graphicData>
        </a:graphic>
      </p:graphicFrame>
      <p:pic>
        <p:nvPicPr>
          <p:cNvPr id="9" name="Picture 8" descr="A picture containing object, measure, different, table&#10;&#10;Description automatically generated">
            <a:extLst>
              <a:ext uri="{FF2B5EF4-FFF2-40B4-BE49-F238E27FC236}">
                <a16:creationId xmlns:a16="http://schemas.microsoft.com/office/drawing/2014/main" id="{08EF1C88-D412-494D-A604-C51BA31C3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700">
            <a:off x="6464057" y="4715369"/>
            <a:ext cx="4225717" cy="1576361"/>
          </a:xfrm>
          <a:prstGeom prst="rect">
            <a:avLst/>
          </a:prstGeom>
        </p:spPr>
      </p:pic>
      <p:pic>
        <p:nvPicPr>
          <p:cNvPr id="11" name="Picture 10" descr="A picture containing window&#10;&#10;Description automatically generated">
            <a:extLst>
              <a:ext uri="{FF2B5EF4-FFF2-40B4-BE49-F238E27FC236}">
                <a16:creationId xmlns:a16="http://schemas.microsoft.com/office/drawing/2014/main" id="{DC7B6D5A-99FA-4174-90D8-49C8736B0E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9715">
            <a:off x="5897219" y="4473688"/>
            <a:ext cx="1055512" cy="799880"/>
          </a:xfrm>
          <a:prstGeom prst="rect">
            <a:avLst/>
          </a:prstGeom>
        </p:spPr>
      </p:pic>
      <p:pic>
        <p:nvPicPr>
          <p:cNvPr id="32" name="Picture 31" descr="A picture containing game&#10;&#10;Description automatically generated">
            <a:extLst>
              <a:ext uri="{FF2B5EF4-FFF2-40B4-BE49-F238E27FC236}">
                <a16:creationId xmlns:a16="http://schemas.microsoft.com/office/drawing/2014/main" id="{11129E06-2C13-46EC-9FEA-EC544C6431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74691">
            <a:off x="8951137" y="3366831"/>
            <a:ext cx="2690659" cy="211300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F9B27F2-E5DD-49D8-BE16-248B6063FC21}"/>
              </a:ext>
            </a:extLst>
          </p:cNvPr>
          <p:cNvGrpSpPr/>
          <p:nvPr/>
        </p:nvGrpSpPr>
        <p:grpSpPr>
          <a:xfrm>
            <a:off x="839416" y="2711208"/>
            <a:ext cx="3960440" cy="1928151"/>
            <a:chOff x="983432" y="4309161"/>
            <a:chExt cx="3960440" cy="192815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1B5CCA4-1570-4083-9162-FFAA0C4B7D96}"/>
                </a:ext>
              </a:extLst>
            </p:cNvPr>
            <p:cNvGrpSpPr/>
            <p:nvPr/>
          </p:nvGrpSpPr>
          <p:grpSpPr>
            <a:xfrm>
              <a:off x="3023658" y="5157192"/>
              <a:ext cx="864096" cy="1080120"/>
              <a:chOff x="3143672" y="5229200"/>
              <a:chExt cx="864096" cy="1080120"/>
            </a:xfrm>
          </p:grpSpPr>
          <p:sp>
            <p:nvSpPr>
              <p:cNvPr id="56" name="Flowchart: Magnetic Disk 55">
                <a:extLst>
                  <a:ext uri="{FF2B5EF4-FFF2-40B4-BE49-F238E27FC236}">
                    <a16:creationId xmlns:a16="http://schemas.microsoft.com/office/drawing/2014/main" id="{3A04E492-0C16-43FB-8D3D-06D5157A4EB3}"/>
                  </a:ext>
                </a:extLst>
              </p:cNvPr>
              <p:cNvSpPr/>
              <p:nvPr/>
            </p:nvSpPr>
            <p:spPr bwMode="auto">
              <a:xfrm>
                <a:off x="3215680" y="6165304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57" name="Flowchart: Magnetic Disk 56">
                <a:extLst>
                  <a:ext uri="{FF2B5EF4-FFF2-40B4-BE49-F238E27FC236}">
                    <a16:creationId xmlns:a16="http://schemas.microsoft.com/office/drawing/2014/main" id="{2C441F87-B457-4E82-9650-D38682BAEC3B}"/>
                  </a:ext>
                </a:extLst>
              </p:cNvPr>
              <p:cNvSpPr/>
              <p:nvPr/>
            </p:nvSpPr>
            <p:spPr bwMode="auto">
              <a:xfrm>
                <a:off x="3143672" y="6093296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58" name="Flowchart: Magnetic Disk 57">
                <a:extLst>
                  <a:ext uri="{FF2B5EF4-FFF2-40B4-BE49-F238E27FC236}">
                    <a16:creationId xmlns:a16="http://schemas.microsoft.com/office/drawing/2014/main" id="{DCBE5D9D-AE7B-4FB8-A91F-3C9E80CC4A59}"/>
                  </a:ext>
                </a:extLst>
              </p:cNvPr>
              <p:cNvSpPr/>
              <p:nvPr/>
            </p:nvSpPr>
            <p:spPr bwMode="auto">
              <a:xfrm>
                <a:off x="3215680" y="6021288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59" name="Flowchart: Magnetic Disk 58">
                <a:extLst>
                  <a:ext uri="{FF2B5EF4-FFF2-40B4-BE49-F238E27FC236}">
                    <a16:creationId xmlns:a16="http://schemas.microsoft.com/office/drawing/2014/main" id="{A34C437E-CC92-4D81-B70B-053C77EE9E61}"/>
                  </a:ext>
                </a:extLst>
              </p:cNvPr>
              <p:cNvSpPr/>
              <p:nvPr/>
            </p:nvSpPr>
            <p:spPr bwMode="auto">
              <a:xfrm>
                <a:off x="3143672" y="5949280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60" name="Flowchart: Magnetic Disk 59">
                <a:extLst>
                  <a:ext uri="{FF2B5EF4-FFF2-40B4-BE49-F238E27FC236}">
                    <a16:creationId xmlns:a16="http://schemas.microsoft.com/office/drawing/2014/main" id="{5BC4F95C-068D-473D-B899-93ED2FF87001}"/>
                  </a:ext>
                </a:extLst>
              </p:cNvPr>
              <p:cNvSpPr/>
              <p:nvPr/>
            </p:nvSpPr>
            <p:spPr bwMode="auto">
              <a:xfrm>
                <a:off x="3215680" y="5877272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61" name="Flowchart: Magnetic Disk 60">
                <a:extLst>
                  <a:ext uri="{FF2B5EF4-FFF2-40B4-BE49-F238E27FC236}">
                    <a16:creationId xmlns:a16="http://schemas.microsoft.com/office/drawing/2014/main" id="{685E2CDF-3505-4954-90B8-780835210A72}"/>
                  </a:ext>
                </a:extLst>
              </p:cNvPr>
              <p:cNvSpPr/>
              <p:nvPr/>
            </p:nvSpPr>
            <p:spPr bwMode="auto">
              <a:xfrm>
                <a:off x="3287688" y="5805264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62" name="Flowchart: Magnetic Disk 61">
                <a:extLst>
                  <a:ext uri="{FF2B5EF4-FFF2-40B4-BE49-F238E27FC236}">
                    <a16:creationId xmlns:a16="http://schemas.microsoft.com/office/drawing/2014/main" id="{819F8310-E7C7-4E48-AF71-03C18746AF5F}"/>
                  </a:ext>
                </a:extLst>
              </p:cNvPr>
              <p:cNvSpPr/>
              <p:nvPr/>
            </p:nvSpPr>
            <p:spPr bwMode="auto">
              <a:xfrm>
                <a:off x="3215680" y="5733256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7A35C17D-079B-4FC3-8239-147A2576BB49}"/>
                  </a:ext>
                </a:extLst>
              </p:cNvPr>
              <p:cNvGrpSpPr/>
              <p:nvPr/>
            </p:nvGrpSpPr>
            <p:grpSpPr>
              <a:xfrm>
                <a:off x="3143672" y="5229200"/>
                <a:ext cx="864096" cy="576064"/>
                <a:chOff x="4151784" y="5733256"/>
                <a:chExt cx="864096" cy="576064"/>
              </a:xfrm>
            </p:grpSpPr>
            <p:sp>
              <p:nvSpPr>
                <p:cNvPr id="64" name="Flowchart: Magnetic Disk 63">
                  <a:extLst>
                    <a:ext uri="{FF2B5EF4-FFF2-40B4-BE49-F238E27FC236}">
                      <a16:creationId xmlns:a16="http://schemas.microsoft.com/office/drawing/2014/main" id="{CF0066FA-C535-4DF3-AC2A-47F337556F22}"/>
                    </a:ext>
                  </a:extLst>
                </p:cNvPr>
                <p:cNvSpPr/>
                <p:nvPr/>
              </p:nvSpPr>
              <p:spPr bwMode="auto">
                <a:xfrm>
                  <a:off x="4223792" y="6165304"/>
                  <a:ext cx="720080" cy="144016"/>
                </a:xfrm>
                <a:prstGeom prst="flowChartMagneticDisk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65" name="Flowchart: Magnetic Disk 64">
                  <a:extLst>
                    <a:ext uri="{FF2B5EF4-FFF2-40B4-BE49-F238E27FC236}">
                      <a16:creationId xmlns:a16="http://schemas.microsoft.com/office/drawing/2014/main" id="{6E6DB9A7-CC85-4A85-B425-2F9AE65841A8}"/>
                    </a:ext>
                  </a:extLst>
                </p:cNvPr>
                <p:cNvSpPr/>
                <p:nvPr/>
              </p:nvSpPr>
              <p:spPr bwMode="auto">
                <a:xfrm>
                  <a:off x="4151784" y="6093296"/>
                  <a:ext cx="720080" cy="144016"/>
                </a:xfrm>
                <a:prstGeom prst="flowChartMagneticDisk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66" name="Flowchart: Magnetic Disk 65">
                  <a:extLst>
                    <a:ext uri="{FF2B5EF4-FFF2-40B4-BE49-F238E27FC236}">
                      <a16:creationId xmlns:a16="http://schemas.microsoft.com/office/drawing/2014/main" id="{5B8D56C1-C398-49F0-BA10-1855FBD5122F}"/>
                    </a:ext>
                  </a:extLst>
                </p:cNvPr>
                <p:cNvSpPr/>
                <p:nvPr/>
              </p:nvSpPr>
              <p:spPr bwMode="auto">
                <a:xfrm>
                  <a:off x="4223792" y="6021288"/>
                  <a:ext cx="720080" cy="144016"/>
                </a:xfrm>
                <a:prstGeom prst="flowChartMagneticDisk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67" name="Flowchart: Magnetic Disk 66">
                  <a:extLst>
                    <a:ext uri="{FF2B5EF4-FFF2-40B4-BE49-F238E27FC236}">
                      <a16:creationId xmlns:a16="http://schemas.microsoft.com/office/drawing/2014/main" id="{45DA39A9-76FC-4059-910A-716CAFD5D1B5}"/>
                    </a:ext>
                  </a:extLst>
                </p:cNvPr>
                <p:cNvSpPr/>
                <p:nvPr/>
              </p:nvSpPr>
              <p:spPr bwMode="auto">
                <a:xfrm>
                  <a:off x="4151784" y="5949280"/>
                  <a:ext cx="720080" cy="144016"/>
                </a:xfrm>
                <a:prstGeom prst="flowChartMagneticDisk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68" name="Flowchart: Magnetic Disk 67">
                  <a:extLst>
                    <a:ext uri="{FF2B5EF4-FFF2-40B4-BE49-F238E27FC236}">
                      <a16:creationId xmlns:a16="http://schemas.microsoft.com/office/drawing/2014/main" id="{AAA8BCD6-CC3D-4475-9EA2-D754BE4AFC2B}"/>
                    </a:ext>
                  </a:extLst>
                </p:cNvPr>
                <p:cNvSpPr/>
                <p:nvPr/>
              </p:nvSpPr>
              <p:spPr bwMode="auto">
                <a:xfrm>
                  <a:off x="4223792" y="5877272"/>
                  <a:ext cx="720080" cy="144016"/>
                </a:xfrm>
                <a:prstGeom prst="flowChartMagneticDisk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69" name="Flowchart: Magnetic Disk 68">
                  <a:extLst>
                    <a:ext uri="{FF2B5EF4-FFF2-40B4-BE49-F238E27FC236}">
                      <a16:creationId xmlns:a16="http://schemas.microsoft.com/office/drawing/2014/main" id="{FAEBEC10-1A9F-4A91-B615-D4AFA25F1867}"/>
                    </a:ext>
                  </a:extLst>
                </p:cNvPr>
                <p:cNvSpPr/>
                <p:nvPr/>
              </p:nvSpPr>
              <p:spPr bwMode="auto">
                <a:xfrm>
                  <a:off x="4295800" y="5805264"/>
                  <a:ext cx="720080" cy="144016"/>
                </a:xfrm>
                <a:prstGeom prst="flowChartMagneticDisk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71" name="Flowchart: Magnetic Disk 70">
                  <a:extLst>
                    <a:ext uri="{FF2B5EF4-FFF2-40B4-BE49-F238E27FC236}">
                      <a16:creationId xmlns:a16="http://schemas.microsoft.com/office/drawing/2014/main" id="{F9313D17-C2F5-424B-B7FF-746D08038EC2}"/>
                    </a:ext>
                  </a:extLst>
                </p:cNvPr>
                <p:cNvSpPr/>
                <p:nvPr/>
              </p:nvSpPr>
              <p:spPr bwMode="auto">
                <a:xfrm>
                  <a:off x="4223792" y="5733256"/>
                  <a:ext cx="720080" cy="144016"/>
                </a:xfrm>
                <a:prstGeom prst="flowChartMagneticDisk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52F7882-A715-472F-9786-3400DB9AE2E1}"/>
                </a:ext>
              </a:extLst>
            </p:cNvPr>
            <p:cNvGrpSpPr/>
            <p:nvPr/>
          </p:nvGrpSpPr>
          <p:grpSpPr>
            <a:xfrm>
              <a:off x="983432" y="5877272"/>
              <a:ext cx="792088" cy="360040"/>
              <a:chOff x="5231904" y="5877272"/>
              <a:chExt cx="792088" cy="360040"/>
            </a:xfrm>
          </p:grpSpPr>
          <p:sp>
            <p:nvSpPr>
              <p:cNvPr id="52" name="Flowchart: Magnetic Disk 51">
                <a:extLst>
                  <a:ext uri="{FF2B5EF4-FFF2-40B4-BE49-F238E27FC236}">
                    <a16:creationId xmlns:a16="http://schemas.microsoft.com/office/drawing/2014/main" id="{46D5A4AC-74D0-4A47-877A-999E702C1EEF}"/>
                  </a:ext>
                </a:extLst>
              </p:cNvPr>
              <p:cNvSpPr/>
              <p:nvPr/>
            </p:nvSpPr>
            <p:spPr bwMode="auto">
              <a:xfrm>
                <a:off x="5303912" y="6093296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53" name="Flowchart: Magnetic Disk 52">
                <a:extLst>
                  <a:ext uri="{FF2B5EF4-FFF2-40B4-BE49-F238E27FC236}">
                    <a16:creationId xmlns:a16="http://schemas.microsoft.com/office/drawing/2014/main" id="{BC615477-08CB-4A5C-9634-C4633269F1AD}"/>
                  </a:ext>
                </a:extLst>
              </p:cNvPr>
              <p:cNvSpPr/>
              <p:nvPr/>
            </p:nvSpPr>
            <p:spPr bwMode="auto">
              <a:xfrm>
                <a:off x="5231904" y="6021288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54" name="Flowchart: Magnetic Disk 53">
                <a:extLst>
                  <a:ext uri="{FF2B5EF4-FFF2-40B4-BE49-F238E27FC236}">
                    <a16:creationId xmlns:a16="http://schemas.microsoft.com/office/drawing/2014/main" id="{E294A4C6-85D7-41DC-97FC-323B4839393C}"/>
                  </a:ext>
                </a:extLst>
              </p:cNvPr>
              <p:cNvSpPr/>
              <p:nvPr/>
            </p:nvSpPr>
            <p:spPr bwMode="auto">
              <a:xfrm>
                <a:off x="5303912" y="5949280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55" name="Flowchart: Magnetic Disk 54">
                <a:extLst>
                  <a:ext uri="{FF2B5EF4-FFF2-40B4-BE49-F238E27FC236}">
                    <a16:creationId xmlns:a16="http://schemas.microsoft.com/office/drawing/2014/main" id="{B48F56B9-3D87-4457-AEF2-C64712C2E438}"/>
                  </a:ext>
                </a:extLst>
              </p:cNvPr>
              <p:cNvSpPr/>
              <p:nvPr/>
            </p:nvSpPr>
            <p:spPr bwMode="auto">
              <a:xfrm>
                <a:off x="5231904" y="5877272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D968835-2492-4700-A63F-CFA286EBCD1F}"/>
                </a:ext>
              </a:extLst>
            </p:cNvPr>
            <p:cNvGrpSpPr/>
            <p:nvPr/>
          </p:nvGrpSpPr>
          <p:grpSpPr>
            <a:xfrm>
              <a:off x="1967541" y="5445224"/>
              <a:ext cx="864096" cy="792088"/>
              <a:chOff x="6384032" y="5445224"/>
              <a:chExt cx="864096" cy="792088"/>
            </a:xfrm>
          </p:grpSpPr>
          <p:sp>
            <p:nvSpPr>
              <p:cNvPr id="42" name="Flowchart: Magnetic Disk 41">
                <a:extLst>
                  <a:ext uri="{FF2B5EF4-FFF2-40B4-BE49-F238E27FC236}">
                    <a16:creationId xmlns:a16="http://schemas.microsoft.com/office/drawing/2014/main" id="{141EA074-D7C6-4F53-9DCA-4FF89451FEE6}"/>
                  </a:ext>
                </a:extLst>
              </p:cNvPr>
              <p:cNvSpPr/>
              <p:nvPr/>
            </p:nvSpPr>
            <p:spPr bwMode="auto">
              <a:xfrm>
                <a:off x="6456040" y="6093296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43" name="Flowchart: Magnetic Disk 42">
                <a:extLst>
                  <a:ext uri="{FF2B5EF4-FFF2-40B4-BE49-F238E27FC236}">
                    <a16:creationId xmlns:a16="http://schemas.microsoft.com/office/drawing/2014/main" id="{DFA5B7B0-7B5A-4B70-8B9A-5059F93F00DE}"/>
                  </a:ext>
                </a:extLst>
              </p:cNvPr>
              <p:cNvSpPr/>
              <p:nvPr/>
            </p:nvSpPr>
            <p:spPr bwMode="auto">
              <a:xfrm>
                <a:off x="6384032" y="6021288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44" name="Flowchart: Magnetic Disk 43">
                <a:extLst>
                  <a:ext uri="{FF2B5EF4-FFF2-40B4-BE49-F238E27FC236}">
                    <a16:creationId xmlns:a16="http://schemas.microsoft.com/office/drawing/2014/main" id="{46E92D8B-F1F4-44F3-8A56-1C7347743DF1}"/>
                  </a:ext>
                </a:extLst>
              </p:cNvPr>
              <p:cNvSpPr/>
              <p:nvPr/>
            </p:nvSpPr>
            <p:spPr bwMode="auto">
              <a:xfrm>
                <a:off x="6456040" y="5949280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45" name="Flowchart: Magnetic Disk 44">
                <a:extLst>
                  <a:ext uri="{FF2B5EF4-FFF2-40B4-BE49-F238E27FC236}">
                    <a16:creationId xmlns:a16="http://schemas.microsoft.com/office/drawing/2014/main" id="{91A88664-7581-49B5-B550-6BE2B8CE4EFD}"/>
                  </a:ext>
                </a:extLst>
              </p:cNvPr>
              <p:cNvSpPr/>
              <p:nvPr/>
            </p:nvSpPr>
            <p:spPr bwMode="auto">
              <a:xfrm>
                <a:off x="6384032" y="5877272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46" name="Flowchart: Magnetic Disk 45">
                <a:extLst>
                  <a:ext uri="{FF2B5EF4-FFF2-40B4-BE49-F238E27FC236}">
                    <a16:creationId xmlns:a16="http://schemas.microsoft.com/office/drawing/2014/main" id="{0323A53D-FB1D-4DD1-B406-3680B189DA41}"/>
                  </a:ext>
                </a:extLst>
              </p:cNvPr>
              <p:cNvSpPr/>
              <p:nvPr/>
            </p:nvSpPr>
            <p:spPr bwMode="auto">
              <a:xfrm>
                <a:off x="6456040" y="5805264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47" name="Flowchart: Magnetic Disk 46">
                <a:extLst>
                  <a:ext uri="{FF2B5EF4-FFF2-40B4-BE49-F238E27FC236}">
                    <a16:creationId xmlns:a16="http://schemas.microsoft.com/office/drawing/2014/main" id="{D7CF23C2-9820-44F6-8DB2-BE0A84955C69}"/>
                  </a:ext>
                </a:extLst>
              </p:cNvPr>
              <p:cNvSpPr/>
              <p:nvPr/>
            </p:nvSpPr>
            <p:spPr bwMode="auto">
              <a:xfrm>
                <a:off x="6528048" y="5733256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48" name="Flowchart: Magnetic Disk 47">
                <a:extLst>
                  <a:ext uri="{FF2B5EF4-FFF2-40B4-BE49-F238E27FC236}">
                    <a16:creationId xmlns:a16="http://schemas.microsoft.com/office/drawing/2014/main" id="{9FA40338-C13D-4089-B35B-41D22E17BED5}"/>
                  </a:ext>
                </a:extLst>
              </p:cNvPr>
              <p:cNvSpPr/>
              <p:nvPr/>
            </p:nvSpPr>
            <p:spPr bwMode="auto">
              <a:xfrm>
                <a:off x="6456040" y="5661248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49" name="Flowchart: Magnetic Disk 48">
                <a:extLst>
                  <a:ext uri="{FF2B5EF4-FFF2-40B4-BE49-F238E27FC236}">
                    <a16:creationId xmlns:a16="http://schemas.microsoft.com/office/drawing/2014/main" id="{1B8DA0B9-DDAA-4294-AD36-25456B8A7F3F}"/>
                  </a:ext>
                </a:extLst>
              </p:cNvPr>
              <p:cNvSpPr/>
              <p:nvPr/>
            </p:nvSpPr>
            <p:spPr bwMode="auto">
              <a:xfrm>
                <a:off x="6456040" y="5589240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50" name="Flowchart: Magnetic Disk 49">
                <a:extLst>
                  <a:ext uri="{FF2B5EF4-FFF2-40B4-BE49-F238E27FC236}">
                    <a16:creationId xmlns:a16="http://schemas.microsoft.com/office/drawing/2014/main" id="{C3C1E57F-4C39-4B4B-B343-B6C1A8BE452E}"/>
                  </a:ext>
                </a:extLst>
              </p:cNvPr>
              <p:cNvSpPr/>
              <p:nvPr/>
            </p:nvSpPr>
            <p:spPr bwMode="auto">
              <a:xfrm>
                <a:off x="6528048" y="5517232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51" name="Flowchart: Magnetic Disk 50">
                <a:extLst>
                  <a:ext uri="{FF2B5EF4-FFF2-40B4-BE49-F238E27FC236}">
                    <a16:creationId xmlns:a16="http://schemas.microsoft.com/office/drawing/2014/main" id="{A4E159E1-FBB0-4EBB-9ECB-56B11BBF4EB6}"/>
                  </a:ext>
                </a:extLst>
              </p:cNvPr>
              <p:cNvSpPr/>
              <p:nvPr/>
            </p:nvSpPr>
            <p:spPr bwMode="auto">
              <a:xfrm>
                <a:off x="6456040" y="5445224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5BA065B-FD7B-43CE-BDCD-39D432A45A5A}"/>
                </a:ext>
              </a:extLst>
            </p:cNvPr>
            <p:cNvGrpSpPr/>
            <p:nvPr/>
          </p:nvGrpSpPr>
          <p:grpSpPr>
            <a:xfrm>
              <a:off x="4079776" y="5157192"/>
              <a:ext cx="864096" cy="1080120"/>
              <a:chOff x="3143672" y="5229200"/>
              <a:chExt cx="864096" cy="1080120"/>
            </a:xfrm>
          </p:grpSpPr>
          <p:sp>
            <p:nvSpPr>
              <p:cNvPr id="26" name="Flowchart: Magnetic Disk 25">
                <a:extLst>
                  <a:ext uri="{FF2B5EF4-FFF2-40B4-BE49-F238E27FC236}">
                    <a16:creationId xmlns:a16="http://schemas.microsoft.com/office/drawing/2014/main" id="{24492F8A-9404-4943-A683-F7886FF4D19C}"/>
                  </a:ext>
                </a:extLst>
              </p:cNvPr>
              <p:cNvSpPr/>
              <p:nvPr/>
            </p:nvSpPr>
            <p:spPr bwMode="auto">
              <a:xfrm>
                <a:off x="3215680" y="6165304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27" name="Flowchart: Magnetic Disk 26">
                <a:extLst>
                  <a:ext uri="{FF2B5EF4-FFF2-40B4-BE49-F238E27FC236}">
                    <a16:creationId xmlns:a16="http://schemas.microsoft.com/office/drawing/2014/main" id="{C6442CF6-8702-4348-B3D1-744EE3675AC9}"/>
                  </a:ext>
                </a:extLst>
              </p:cNvPr>
              <p:cNvSpPr/>
              <p:nvPr/>
            </p:nvSpPr>
            <p:spPr bwMode="auto">
              <a:xfrm>
                <a:off x="3143672" y="6093296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28" name="Flowchart: Magnetic Disk 27">
                <a:extLst>
                  <a:ext uri="{FF2B5EF4-FFF2-40B4-BE49-F238E27FC236}">
                    <a16:creationId xmlns:a16="http://schemas.microsoft.com/office/drawing/2014/main" id="{D71A42CB-2508-4F11-B433-1CCA59C649C7}"/>
                  </a:ext>
                </a:extLst>
              </p:cNvPr>
              <p:cNvSpPr/>
              <p:nvPr/>
            </p:nvSpPr>
            <p:spPr bwMode="auto">
              <a:xfrm>
                <a:off x="3215680" y="6021288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29" name="Flowchart: Magnetic Disk 28">
                <a:extLst>
                  <a:ext uri="{FF2B5EF4-FFF2-40B4-BE49-F238E27FC236}">
                    <a16:creationId xmlns:a16="http://schemas.microsoft.com/office/drawing/2014/main" id="{A5EDAD42-7E24-449E-82B6-7E3C91138E04}"/>
                  </a:ext>
                </a:extLst>
              </p:cNvPr>
              <p:cNvSpPr/>
              <p:nvPr/>
            </p:nvSpPr>
            <p:spPr bwMode="auto">
              <a:xfrm>
                <a:off x="3143672" y="5949280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30" name="Flowchart: Magnetic Disk 29">
                <a:extLst>
                  <a:ext uri="{FF2B5EF4-FFF2-40B4-BE49-F238E27FC236}">
                    <a16:creationId xmlns:a16="http://schemas.microsoft.com/office/drawing/2014/main" id="{878DE7E5-B38B-425B-B7BB-26C933E6C7EE}"/>
                  </a:ext>
                </a:extLst>
              </p:cNvPr>
              <p:cNvSpPr/>
              <p:nvPr/>
            </p:nvSpPr>
            <p:spPr bwMode="auto">
              <a:xfrm>
                <a:off x="3215680" y="5877272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31" name="Flowchart: Magnetic Disk 30">
                <a:extLst>
                  <a:ext uri="{FF2B5EF4-FFF2-40B4-BE49-F238E27FC236}">
                    <a16:creationId xmlns:a16="http://schemas.microsoft.com/office/drawing/2014/main" id="{D8374C72-ED81-4DD4-8364-E766B0C62454}"/>
                  </a:ext>
                </a:extLst>
              </p:cNvPr>
              <p:cNvSpPr/>
              <p:nvPr/>
            </p:nvSpPr>
            <p:spPr bwMode="auto">
              <a:xfrm>
                <a:off x="3287688" y="5805264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33" name="Flowchart: Magnetic Disk 32">
                <a:extLst>
                  <a:ext uri="{FF2B5EF4-FFF2-40B4-BE49-F238E27FC236}">
                    <a16:creationId xmlns:a16="http://schemas.microsoft.com/office/drawing/2014/main" id="{5228D4AC-86EA-4FD3-B04A-20EE510FD08A}"/>
                  </a:ext>
                </a:extLst>
              </p:cNvPr>
              <p:cNvSpPr/>
              <p:nvPr/>
            </p:nvSpPr>
            <p:spPr bwMode="auto">
              <a:xfrm>
                <a:off x="3215680" y="5733256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38A7318-8C2F-40B9-9F71-F0681AFD0F6D}"/>
                  </a:ext>
                </a:extLst>
              </p:cNvPr>
              <p:cNvGrpSpPr/>
              <p:nvPr/>
            </p:nvGrpSpPr>
            <p:grpSpPr>
              <a:xfrm>
                <a:off x="3143672" y="5229200"/>
                <a:ext cx="864096" cy="576064"/>
                <a:chOff x="4151784" y="5733256"/>
                <a:chExt cx="864096" cy="576064"/>
              </a:xfrm>
            </p:grpSpPr>
            <p:sp>
              <p:nvSpPr>
                <p:cNvPr id="35" name="Flowchart: Magnetic Disk 34">
                  <a:extLst>
                    <a:ext uri="{FF2B5EF4-FFF2-40B4-BE49-F238E27FC236}">
                      <a16:creationId xmlns:a16="http://schemas.microsoft.com/office/drawing/2014/main" id="{A40E4CD0-6C99-4EC2-8531-AFDBF2075455}"/>
                    </a:ext>
                  </a:extLst>
                </p:cNvPr>
                <p:cNvSpPr/>
                <p:nvPr/>
              </p:nvSpPr>
              <p:spPr bwMode="auto">
                <a:xfrm>
                  <a:off x="4223792" y="6165304"/>
                  <a:ext cx="720080" cy="144016"/>
                </a:xfrm>
                <a:prstGeom prst="flowChartMagneticDisk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36" name="Flowchart: Magnetic Disk 35">
                  <a:extLst>
                    <a:ext uri="{FF2B5EF4-FFF2-40B4-BE49-F238E27FC236}">
                      <a16:creationId xmlns:a16="http://schemas.microsoft.com/office/drawing/2014/main" id="{E913CC8D-3832-487A-BEAF-2DA712D773C6}"/>
                    </a:ext>
                  </a:extLst>
                </p:cNvPr>
                <p:cNvSpPr/>
                <p:nvPr/>
              </p:nvSpPr>
              <p:spPr bwMode="auto">
                <a:xfrm>
                  <a:off x="4151784" y="6093296"/>
                  <a:ext cx="720080" cy="144016"/>
                </a:xfrm>
                <a:prstGeom prst="flowChartMagneticDisk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37" name="Flowchart: Magnetic Disk 36">
                  <a:extLst>
                    <a:ext uri="{FF2B5EF4-FFF2-40B4-BE49-F238E27FC236}">
                      <a16:creationId xmlns:a16="http://schemas.microsoft.com/office/drawing/2014/main" id="{0C039E76-3060-454A-8D1D-8983FD1E7729}"/>
                    </a:ext>
                  </a:extLst>
                </p:cNvPr>
                <p:cNvSpPr/>
                <p:nvPr/>
              </p:nvSpPr>
              <p:spPr bwMode="auto">
                <a:xfrm>
                  <a:off x="4223792" y="6021288"/>
                  <a:ext cx="720080" cy="144016"/>
                </a:xfrm>
                <a:prstGeom prst="flowChartMagneticDisk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38" name="Flowchart: Magnetic Disk 37">
                  <a:extLst>
                    <a:ext uri="{FF2B5EF4-FFF2-40B4-BE49-F238E27FC236}">
                      <a16:creationId xmlns:a16="http://schemas.microsoft.com/office/drawing/2014/main" id="{738A669C-B917-4C3F-B9DE-DE5866702F39}"/>
                    </a:ext>
                  </a:extLst>
                </p:cNvPr>
                <p:cNvSpPr/>
                <p:nvPr/>
              </p:nvSpPr>
              <p:spPr bwMode="auto">
                <a:xfrm>
                  <a:off x="4151784" y="5949280"/>
                  <a:ext cx="720080" cy="144016"/>
                </a:xfrm>
                <a:prstGeom prst="flowChartMagneticDisk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39" name="Flowchart: Magnetic Disk 38">
                  <a:extLst>
                    <a:ext uri="{FF2B5EF4-FFF2-40B4-BE49-F238E27FC236}">
                      <a16:creationId xmlns:a16="http://schemas.microsoft.com/office/drawing/2014/main" id="{49DAF8E3-5358-4CFD-AF10-55F83DA2D8A7}"/>
                    </a:ext>
                  </a:extLst>
                </p:cNvPr>
                <p:cNvSpPr/>
                <p:nvPr/>
              </p:nvSpPr>
              <p:spPr bwMode="auto">
                <a:xfrm>
                  <a:off x="4223792" y="5877272"/>
                  <a:ext cx="720080" cy="144016"/>
                </a:xfrm>
                <a:prstGeom prst="flowChartMagneticDisk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40" name="Flowchart: Magnetic Disk 39">
                  <a:extLst>
                    <a:ext uri="{FF2B5EF4-FFF2-40B4-BE49-F238E27FC236}">
                      <a16:creationId xmlns:a16="http://schemas.microsoft.com/office/drawing/2014/main" id="{91DFDD67-2A00-4553-92E9-AC07DC272642}"/>
                    </a:ext>
                  </a:extLst>
                </p:cNvPr>
                <p:cNvSpPr/>
                <p:nvPr/>
              </p:nvSpPr>
              <p:spPr bwMode="auto">
                <a:xfrm>
                  <a:off x="4295800" y="5805264"/>
                  <a:ext cx="720080" cy="144016"/>
                </a:xfrm>
                <a:prstGeom prst="flowChartMagneticDisk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41" name="Flowchart: Magnetic Disk 40">
                  <a:extLst>
                    <a:ext uri="{FF2B5EF4-FFF2-40B4-BE49-F238E27FC236}">
                      <a16:creationId xmlns:a16="http://schemas.microsoft.com/office/drawing/2014/main" id="{930A5157-1488-4F9F-83CB-37D8948E9459}"/>
                    </a:ext>
                  </a:extLst>
                </p:cNvPr>
                <p:cNvSpPr/>
                <p:nvPr/>
              </p:nvSpPr>
              <p:spPr bwMode="auto">
                <a:xfrm>
                  <a:off x="4223792" y="5733256"/>
                  <a:ext cx="720080" cy="144016"/>
                </a:xfrm>
                <a:prstGeom prst="flowChartMagneticDisk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C9C75FC-9FB0-4DFE-9509-A87516394A3E}"/>
                </a:ext>
              </a:extLst>
            </p:cNvPr>
            <p:cNvGrpSpPr/>
            <p:nvPr/>
          </p:nvGrpSpPr>
          <p:grpSpPr>
            <a:xfrm>
              <a:off x="4079776" y="4869160"/>
              <a:ext cx="792088" cy="360040"/>
              <a:chOff x="5231904" y="5877272"/>
              <a:chExt cx="792088" cy="360040"/>
            </a:xfrm>
          </p:grpSpPr>
          <p:sp>
            <p:nvSpPr>
              <p:cNvPr id="22" name="Flowchart: Magnetic Disk 21">
                <a:extLst>
                  <a:ext uri="{FF2B5EF4-FFF2-40B4-BE49-F238E27FC236}">
                    <a16:creationId xmlns:a16="http://schemas.microsoft.com/office/drawing/2014/main" id="{99E43D99-0D11-4D31-AD91-9C2874FC0C5F}"/>
                  </a:ext>
                </a:extLst>
              </p:cNvPr>
              <p:cNvSpPr/>
              <p:nvPr/>
            </p:nvSpPr>
            <p:spPr bwMode="auto">
              <a:xfrm>
                <a:off x="5303912" y="6093296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23" name="Flowchart: Magnetic Disk 22">
                <a:extLst>
                  <a:ext uri="{FF2B5EF4-FFF2-40B4-BE49-F238E27FC236}">
                    <a16:creationId xmlns:a16="http://schemas.microsoft.com/office/drawing/2014/main" id="{0804F14E-F4B9-48DD-BB11-730565AF11B0}"/>
                  </a:ext>
                </a:extLst>
              </p:cNvPr>
              <p:cNvSpPr/>
              <p:nvPr/>
            </p:nvSpPr>
            <p:spPr bwMode="auto">
              <a:xfrm>
                <a:off x="5231904" y="6021288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24" name="Flowchart: Magnetic Disk 23">
                <a:extLst>
                  <a:ext uri="{FF2B5EF4-FFF2-40B4-BE49-F238E27FC236}">
                    <a16:creationId xmlns:a16="http://schemas.microsoft.com/office/drawing/2014/main" id="{7738F03A-1534-45C8-A295-5CD9D59EEC33}"/>
                  </a:ext>
                </a:extLst>
              </p:cNvPr>
              <p:cNvSpPr/>
              <p:nvPr/>
            </p:nvSpPr>
            <p:spPr bwMode="auto">
              <a:xfrm>
                <a:off x="5303912" y="5949280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25" name="Flowchart: Magnetic Disk 24">
                <a:extLst>
                  <a:ext uri="{FF2B5EF4-FFF2-40B4-BE49-F238E27FC236}">
                    <a16:creationId xmlns:a16="http://schemas.microsoft.com/office/drawing/2014/main" id="{3D6F00FC-2A65-4E18-994A-B0F07EA8D953}"/>
                  </a:ext>
                </a:extLst>
              </p:cNvPr>
              <p:cNvSpPr/>
              <p:nvPr/>
            </p:nvSpPr>
            <p:spPr bwMode="auto">
              <a:xfrm>
                <a:off x="5231904" y="5877272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</p:grpSp>
        <p:sp>
          <p:nvSpPr>
            <p:cNvPr id="18" name="Flowchart: Magnetic Disk 17">
              <a:extLst>
                <a:ext uri="{FF2B5EF4-FFF2-40B4-BE49-F238E27FC236}">
                  <a16:creationId xmlns:a16="http://schemas.microsoft.com/office/drawing/2014/main" id="{39A66F3A-E59B-4ABC-BB8C-4D19E50756FE}"/>
                </a:ext>
              </a:extLst>
            </p:cNvPr>
            <p:cNvSpPr/>
            <p:nvPr/>
          </p:nvSpPr>
          <p:spPr bwMode="auto">
            <a:xfrm>
              <a:off x="4151784" y="4797152"/>
              <a:ext cx="720080" cy="144016"/>
            </a:xfrm>
            <a:prstGeom prst="flowChartMagneticDisk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</a:endParaRPr>
            </a:p>
          </p:txBody>
        </p:sp>
        <p:sp>
          <p:nvSpPr>
            <p:cNvPr id="19" name="Curved Down Arrow 46">
              <a:extLst>
                <a:ext uri="{FF2B5EF4-FFF2-40B4-BE49-F238E27FC236}">
                  <a16:creationId xmlns:a16="http://schemas.microsoft.com/office/drawing/2014/main" id="{DBE45765-6E47-4446-B665-51B09E051BF7}"/>
                </a:ext>
              </a:extLst>
            </p:cNvPr>
            <p:cNvSpPr/>
            <p:nvPr/>
          </p:nvSpPr>
          <p:spPr bwMode="auto">
            <a:xfrm rot="20275359">
              <a:off x="1246331" y="5029241"/>
              <a:ext cx="936104" cy="432048"/>
            </a:xfrm>
            <a:prstGeom prst="curved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</a:endParaRPr>
            </a:p>
          </p:txBody>
        </p:sp>
        <p:sp>
          <p:nvSpPr>
            <p:cNvPr id="20" name="Curved Down Arrow 70">
              <a:extLst>
                <a:ext uri="{FF2B5EF4-FFF2-40B4-BE49-F238E27FC236}">
                  <a16:creationId xmlns:a16="http://schemas.microsoft.com/office/drawing/2014/main" id="{27D21F9B-3C1E-4249-B0C3-FE161395E4C3}"/>
                </a:ext>
              </a:extLst>
            </p:cNvPr>
            <p:cNvSpPr/>
            <p:nvPr/>
          </p:nvSpPr>
          <p:spPr bwMode="auto">
            <a:xfrm rot="20275359">
              <a:off x="3406572" y="4309161"/>
              <a:ext cx="936104" cy="432048"/>
            </a:xfrm>
            <a:prstGeom prst="curved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</a:endParaRPr>
            </a:p>
          </p:txBody>
        </p:sp>
        <p:sp>
          <p:nvSpPr>
            <p:cNvPr id="21" name="Curved Down Arrow 71">
              <a:extLst>
                <a:ext uri="{FF2B5EF4-FFF2-40B4-BE49-F238E27FC236}">
                  <a16:creationId xmlns:a16="http://schemas.microsoft.com/office/drawing/2014/main" id="{0736845F-0A40-47D4-A6B8-ACCD542E1F68}"/>
                </a:ext>
              </a:extLst>
            </p:cNvPr>
            <p:cNvSpPr/>
            <p:nvPr/>
          </p:nvSpPr>
          <p:spPr bwMode="auto">
            <a:xfrm rot="20275359">
              <a:off x="2326451" y="4669202"/>
              <a:ext cx="936104" cy="432048"/>
            </a:xfrm>
            <a:prstGeom prst="curved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45750ED-AF25-275B-589A-E0711C73A70D}"/>
              </a:ext>
            </a:extLst>
          </p:cNvPr>
          <p:cNvSpPr txBox="1"/>
          <p:nvPr/>
        </p:nvSpPr>
        <p:spPr>
          <a:xfrm>
            <a:off x="109981" y="5352562"/>
            <a:ext cx="5792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n-lt"/>
              </a:rPr>
              <a:t>Published 2019: Average earnings in the 2016/17 Tax year for learners that achieved level 3 qualifications in 2011</a:t>
            </a:r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0B65FA1C-BA1E-211C-54E7-D8FDED6AF073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DD60D0-13E2-507F-8EDB-B0FE5018220A}"/>
              </a:ext>
            </a:extLst>
          </p:cNvPr>
          <p:cNvSpPr/>
          <p:nvPr/>
        </p:nvSpPr>
        <p:spPr>
          <a:xfrm>
            <a:off x="224587" y="1070361"/>
            <a:ext cx="11825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+mn-lt"/>
              </a:rPr>
              <a:t>Average earnings five years after achieving level 3 qualifications (by subject).</a:t>
            </a:r>
          </a:p>
        </p:txBody>
      </p:sp>
    </p:spTree>
    <p:extLst>
      <p:ext uri="{BB962C8B-B14F-4D97-AF65-F5344CB8AC3E}">
        <p14:creationId xmlns:p14="http://schemas.microsoft.com/office/powerpoint/2010/main" val="114445915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842</Words>
  <Application>Microsoft Office PowerPoint</Application>
  <PresentationFormat>Widescreen</PresentationFormat>
  <Paragraphs>154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MS PGothic</vt:lpstr>
      <vt:lpstr>Arial</vt:lpstr>
      <vt:lpstr>Arial</vt:lpstr>
      <vt:lpstr>Calibri</vt:lpstr>
      <vt:lpstr>Century Gothic</vt:lpstr>
      <vt:lpstr>Comic Sans MS</vt:lpstr>
      <vt:lpstr>Times</vt:lpstr>
      <vt:lpstr>Wingdings</vt:lpstr>
      <vt:lpstr>ヒラギノ角ゴ Pro W3</vt:lpstr>
      <vt:lpstr>1_Office Theme</vt:lpstr>
      <vt:lpstr>Year 9 Options Roadshow </vt:lpstr>
      <vt:lpstr>PowerPoint Presentation</vt:lpstr>
      <vt:lpstr>Many subjects use maths…</vt:lpstr>
      <vt:lpstr>Careers using maths</vt:lpstr>
      <vt:lpstr>Careers using maths</vt:lpstr>
      <vt:lpstr>Careers using maths</vt:lpstr>
      <vt:lpstr>Careers using maths</vt:lpstr>
      <vt:lpstr>PowerPoint Presentation</vt:lpstr>
      <vt:lpstr>What are the career opportunities?</vt:lpstr>
      <vt:lpstr>Be aspirational! </vt:lpstr>
      <vt:lpstr>Maths at KS4 </vt:lpstr>
      <vt:lpstr>What does the course look like? </vt:lpstr>
      <vt:lpstr>How am I assessed? </vt:lpstr>
      <vt:lpstr>How can my studies in year 9 help me be successful?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T&amp;L at WSS</dc:title>
  <dc:creator>Andy Papanicolaou</dc:creator>
  <cp:lastModifiedBy>sroath@ad.westonsecondary.co.uk</cp:lastModifiedBy>
  <cp:revision>27</cp:revision>
  <dcterms:created xsi:type="dcterms:W3CDTF">2023-08-25T10:52:45Z</dcterms:created>
  <dcterms:modified xsi:type="dcterms:W3CDTF">2024-01-28T18:03:55Z</dcterms:modified>
</cp:coreProperties>
</file>