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1642" r:id="rId2"/>
    <p:sldId id="1656" r:id="rId3"/>
    <p:sldId id="1654" r:id="rId4"/>
    <p:sldId id="1653" r:id="rId5"/>
    <p:sldId id="1647" r:id="rId6"/>
    <p:sldId id="1648" r:id="rId7"/>
    <p:sldId id="1651" r:id="rId8"/>
    <p:sldId id="1652" r:id="rId9"/>
    <p:sldId id="16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33" autoAdjust="0"/>
  </p:normalViewPr>
  <p:slideViewPr>
    <p:cSldViewPr snapToGrid="0">
      <p:cViewPr varScale="1">
        <p:scale>
          <a:sx n="88" d="100"/>
          <a:sy n="88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CD076-0F3E-413A-B910-F85DE5EB90F8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E86B4-35C5-4E93-AD43-1F27A09F4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7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4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0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if employers have to make a decision about who to hire, it is always going to be the candidate with secure grades in the core subjects.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B58-F7B3-4820-BEF3-3A71064EB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43E1A-6720-40B4-AC7B-2493B87CB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CFC0-DF76-4890-B905-A86E32B0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81A6-76A3-48C4-AC67-3D08BE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A625-9A94-4ACF-8439-579BA808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5EE63B-3F22-4CCC-B606-DE28A5CED26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551D232-1802-483A-BA7A-A0C6C76CD91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96C6-4B59-4C5E-AA11-F186C4A2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24600-8BD2-4CF5-8C9F-3DB96EF54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9FF1A-FD1F-47D2-B22C-DB64BEB9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ED87-3371-470B-A97D-525AB847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20587-0DD2-45A7-BB59-5D97F8B0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F94CA7-4B68-4EF1-B782-D97E45F479E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EA8A73-1B2F-48AB-93C7-B2AFE5D0DE4C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9A1D5D-F0E9-4A96-ACBA-13F29A2DB00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91C33-5A0E-4FB4-9254-D2F4A927D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CB729-DB6C-4024-A0F5-455CB0C08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FAAC-1094-4F72-9550-7288603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525A-D62E-4237-9446-1D99B5AA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0699-5F77-40FF-BCA1-0C3F5D59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1F8625E-452A-4420-9F9E-4EE32D53160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78F088-3815-4307-951B-85BC348E1A1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9EC7E0B-9BBD-44B3-83C6-BA344540CDC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3C45-A4BA-4251-848A-7D5C96E9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2021-CAE7-41FC-861B-68EDF146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4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F3F3-E5BF-4FB2-A295-70CB5A29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2070B-59A7-47DB-A0E7-E6CD149C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7EFA1-71C9-49CC-8B6C-D0AA435F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E0D5-BAC0-4E2B-B85A-1FA8519D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72B7F-9D77-4F4A-8C22-E572A949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A6E743-F6E9-415A-BF91-3AEB604A533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6BF365E-44B0-464D-8511-233871D93938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57B7191-C9BC-498E-B084-CAAB9EEB406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8F4F-08D2-4658-BB67-C885E1A0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DDED-C901-4679-8D0C-3E8311AEB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10B06-F6EF-45F7-8C1C-5A10D117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58B24-389D-4746-98F3-F66BDE95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FF71-9611-470B-BA64-26102EE3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B35A8-5307-44B5-859D-21C4A31E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A52BA3-7427-482A-BB68-C698875D5A2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E895C99-075B-4821-A1E1-5E4EEFFB1ECA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43D8737-E0AD-4A68-9119-9B5CECB429B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98CE-456F-40BD-9001-306051F9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C5A3-2C5C-4E6A-A739-B2938B7C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444A7-3CD9-4815-9D74-3CD2764EF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41A19-5BAC-4757-8494-C255E79DD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8E0C5-1C8F-46F4-A057-E97475267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B6688-69C0-42C5-A313-BF2D77BB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A9CC6-71F2-48C4-9BF2-EB916190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75976-5427-4C29-ABA9-77DE0F46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2C0F79-48E5-412D-9653-6E5DF200129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DB03578-EB95-47C6-8A17-1A09DA20879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450EADF-9FD1-476E-AA1B-7458EB445F7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BB72-D3EA-4A3A-B8C4-12CA7300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FE1B0-21CE-4896-A1FA-AF0AE1B2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79904-5FC3-4928-9A03-75F18BD8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6006-1418-46B1-B20D-1FF3B77B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B49629-7274-4F1A-9DF5-A53480FC5B7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1AB309E-13C0-4D25-ABA2-E4C2A5D0D3B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0D2F96C-73F8-4A32-9F78-A93FC2AB4C8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46073-085A-42C2-A833-F0A85F74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A4FA3-8252-4E5D-9F46-60314AC3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E23BB-F146-494F-A6C3-F15667DF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8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0C8A-2848-41A0-83A5-E81F0700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11EE-3AA7-4DBD-8E64-BEE450DC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1D1D-FC89-42C0-B86B-AC6EF4FD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661A0-3A90-420B-A03C-D30CFCFE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EF243-B4A2-48C3-9838-5D7BE3B9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2361B-5432-4440-A4A9-ED22F680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1B0584-0CD7-4F7B-8470-A3E20B48E35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1AF1A47-1A8E-49A0-AEE1-88891FDF3A0B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A2DCAA3-6EEA-4594-969D-9D3C1A1C6E4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4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B1DF-D598-475D-B22E-A7C72C3E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203CA-5920-4F4F-826B-ED34A2676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F272D-7FE6-4E62-9405-5B4DFEBCC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B1E24-FC59-49F6-9115-43D81928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A6690-683F-4E34-951C-2D26C3DD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804FE-4C66-4D7F-A0C7-817A99B2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4BC290-C6DE-4C2D-A428-2663C55A635C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4C60F96-5801-49B3-A16C-DE714F00F5D7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1F81F0D-506A-4CC2-AFF3-A465B0AE5F8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1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9696F-A96A-40DE-8628-90FC0A23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726C1-3398-4026-895D-B6F09E3BA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1A5B0D6-120E-4F2E-9772-C56E5AA06350}"/>
              </a:ext>
            </a:extLst>
          </p:cNvPr>
          <p:cNvSpPr txBox="1">
            <a:spLocks/>
          </p:cNvSpPr>
          <p:nvPr userDrawn="1"/>
        </p:nvSpPr>
        <p:spPr>
          <a:xfrm>
            <a:off x="4038600" y="6109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0817BC5-4B01-4091-B181-1AD80832B197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622013" y="5420043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93DF506-161D-47A9-8867-F7EB415ABED0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1" y="5793739"/>
            <a:ext cx="794385" cy="1033145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5DDAC8-0ADA-4BDC-9071-D4E64304F31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027424"/>
              </p:ext>
            </p:extLst>
          </p:nvPr>
        </p:nvGraphicFramePr>
        <p:xfrm>
          <a:off x="3986463" y="6176963"/>
          <a:ext cx="42190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358">
                  <a:extLst>
                    <a:ext uri="{9D8B030D-6E8A-4147-A177-3AD203B41FA5}">
                      <a16:colId xmlns:a16="http://schemas.microsoft.com/office/drawing/2014/main" val="1930294558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4157844847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2651548957"/>
                    </a:ext>
                  </a:extLst>
                </a:gridCol>
              </a:tblGrid>
              <a:tr h="32497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Weston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70C0"/>
                          </a:solidFill>
                        </a:rPr>
                        <a:t>&amp;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Proud</a:t>
                      </a:r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962125"/>
                  </a:ext>
                </a:extLst>
              </a:tr>
              <a:tr h="324971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Ready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Respectful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Safe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2CE2-8A87-8534-44D7-14C174F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1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/>
              <a:t>Year 9 Options Roadshow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1CF4F-A003-5F67-89EF-4E75C1DF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613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History GCSE</a:t>
            </a:r>
          </a:p>
        </p:txBody>
      </p:sp>
    </p:spTree>
    <p:extLst>
      <p:ext uri="{BB962C8B-B14F-4D97-AF65-F5344CB8AC3E}">
        <p14:creationId xmlns:p14="http://schemas.microsoft.com/office/powerpoint/2010/main" val="154116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4CD3-D782-4339-B0E0-D8750AC6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9537-DF1E-488D-86DA-19F354857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Why It Is Important To Learn About History? - Pandai Blog">
            <a:extLst>
              <a:ext uri="{FF2B5EF4-FFF2-40B4-BE49-F238E27FC236}">
                <a16:creationId xmlns:a16="http://schemas.microsoft.com/office/drawing/2014/main" id="{9BD47C54-0096-449D-9293-98E7DB08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"/>
            <a:ext cx="12191999" cy="68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9BAB25-B275-42FB-BC2B-B473E745D7EC}"/>
              </a:ext>
            </a:extLst>
          </p:cNvPr>
          <p:cNvSpPr/>
          <p:nvPr/>
        </p:nvSpPr>
        <p:spPr>
          <a:xfrm>
            <a:off x="3791743" y="5545373"/>
            <a:ext cx="4608512" cy="648072"/>
          </a:xfrm>
          <a:prstGeom prst="rect">
            <a:avLst/>
          </a:prstGeom>
          <a:solidFill>
            <a:srgbClr val="CD6209"/>
          </a:solidFill>
          <a:ln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Why study it?</a:t>
            </a:r>
          </a:p>
        </p:txBody>
      </p:sp>
    </p:spTree>
    <p:extLst>
      <p:ext uri="{BB962C8B-B14F-4D97-AF65-F5344CB8AC3E}">
        <p14:creationId xmlns:p14="http://schemas.microsoft.com/office/powerpoint/2010/main" val="380936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C49B-BBE3-4547-9974-C03FA24F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7BE46-3055-4593-BB4D-87E3289A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A9BBC-B6C5-4BB5-A309-E3F5DB4EAEFA}"/>
              </a:ext>
            </a:extLst>
          </p:cNvPr>
          <p:cNvSpPr/>
          <p:nvPr/>
        </p:nvSpPr>
        <p:spPr>
          <a:xfrm>
            <a:off x="0" y="-634"/>
            <a:ext cx="12192000" cy="30572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Studying History gives you a balanced outlook on the world and will help you understand the world around you today!</a:t>
            </a:r>
          </a:p>
        </p:txBody>
      </p:sp>
      <p:pic>
        <p:nvPicPr>
          <p:cNvPr id="7" name="Picture 6" descr="How Do Face Masks Control the Spread of Disease? | Britannica">
            <a:extLst>
              <a:ext uri="{FF2B5EF4-FFF2-40B4-BE49-F238E27FC236}">
                <a16:creationId xmlns:a16="http://schemas.microsoft.com/office/drawing/2014/main" id="{30C682D3-740F-498A-8CFA-0A875A31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11" y="3157191"/>
            <a:ext cx="3456417" cy="2228220"/>
          </a:xfrm>
          <a:prstGeom prst="rect">
            <a:avLst/>
          </a:prstGeom>
          <a:noFill/>
        </p:spPr>
      </p:pic>
      <p:pic>
        <p:nvPicPr>
          <p:cNvPr id="2050" name="Picture 2" descr="Non-food inflation reaches 'fresh high'">
            <a:extLst>
              <a:ext uri="{FF2B5EF4-FFF2-40B4-BE49-F238E27FC236}">
                <a16:creationId xmlns:a16="http://schemas.microsoft.com/office/drawing/2014/main" id="{1BC83682-4612-44C1-85D3-DA8358988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124" y="3191565"/>
            <a:ext cx="3690666" cy="22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ussia-Ukraine War LIVE: Russia downing of Ukrainian jets, Ukraine claims  repelling Russian attacks - YouTube">
            <a:extLst>
              <a:ext uri="{FF2B5EF4-FFF2-40B4-BE49-F238E27FC236}">
                <a16:creationId xmlns:a16="http://schemas.microsoft.com/office/drawing/2014/main" id="{E4BFDAF3-D4CA-43D9-A99C-85EE36A1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57191"/>
            <a:ext cx="3891440" cy="22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47E9A2-15B3-41BE-8A3E-D922D888B3ED}"/>
              </a:ext>
            </a:extLst>
          </p:cNvPr>
          <p:cNvSpPr/>
          <p:nvPr/>
        </p:nvSpPr>
        <p:spPr>
          <a:xfrm>
            <a:off x="574119" y="5157440"/>
            <a:ext cx="2514600" cy="72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Viral pandemics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8D0B97-9227-42B1-9555-D98DECBF2370}"/>
              </a:ext>
            </a:extLst>
          </p:cNvPr>
          <p:cNvSpPr/>
          <p:nvPr/>
        </p:nvSpPr>
        <p:spPr>
          <a:xfrm>
            <a:off x="4803220" y="5189671"/>
            <a:ext cx="2514600" cy="72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Conflicts around the world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0A1C8-ED91-4285-A68E-09DC4ACE03CF}"/>
              </a:ext>
            </a:extLst>
          </p:cNvPr>
          <p:cNvSpPr/>
          <p:nvPr/>
        </p:nvSpPr>
        <p:spPr>
          <a:xfrm>
            <a:off x="8986157" y="5186864"/>
            <a:ext cx="2514600" cy="72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Rising prices in the shops.</a:t>
            </a:r>
          </a:p>
        </p:txBody>
      </p:sp>
    </p:spTree>
    <p:extLst>
      <p:ext uri="{BB962C8B-B14F-4D97-AF65-F5344CB8AC3E}">
        <p14:creationId xmlns:p14="http://schemas.microsoft.com/office/powerpoint/2010/main" val="164039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A4E9-00ED-4A67-B195-5BDDF482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69182"/>
            <a:ext cx="12192000" cy="1325563"/>
          </a:xfrm>
        </p:spPr>
        <p:txBody>
          <a:bodyPr/>
          <a:lstStyle/>
          <a:p>
            <a:r>
              <a:rPr lang="en-GB" dirty="0"/>
              <a:t>How does History support my future aspirations?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F041A-FC5A-4733-9313-9EFCE911369D}"/>
              </a:ext>
            </a:extLst>
          </p:cNvPr>
          <p:cNvSpPr txBox="1"/>
          <p:nvPr/>
        </p:nvSpPr>
        <p:spPr>
          <a:xfrm>
            <a:off x="4088674" y="1494745"/>
            <a:ext cx="40146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Human Resources</a:t>
            </a:r>
          </a:p>
          <a:p>
            <a:endParaRPr lang="en-GB" sz="2000" b="1" dirty="0"/>
          </a:p>
          <a:p>
            <a:r>
              <a:rPr lang="en-GB" sz="2000" b="1" dirty="0"/>
              <a:t>Police / armed services </a:t>
            </a:r>
          </a:p>
          <a:p>
            <a:endParaRPr lang="en-GB" sz="2000" b="1" dirty="0"/>
          </a:p>
          <a:p>
            <a:r>
              <a:rPr lang="en-GB" sz="2000" b="1" dirty="0"/>
              <a:t>Business / marketing </a:t>
            </a:r>
          </a:p>
          <a:p>
            <a:endParaRPr lang="en-GB" sz="2000" b="1" dirty="0"/>
          </a:p>
          <a:p>
            <a:r>
              <a:rPr lang="en-GB" sz="2000" b="1" dirty="0"/>
              <a:t>Communication roles </a:t>
            </a:r>
          </a:p>
          <a:p>
            <a:endParaRPr lang="en-GB" sz="2000" b="1" dirty="0"/>
          </a:p>
          <a:p>
            <a:r>
              <a:rPr lang="en-GB" sz="2000" b="1" dirty="0"/>
              <a:t>Charity / support work </a:t>
            </a:r>
          </a:p>
          <a:p>
            <a:endParaRPr lang="en-GB" sz="2000" b="1" dirty="0"/>
          </a:p>
          <a:p>
            <a:r>
              <a:rPr lang="en-GB" sz="2000" b="1" dirty="0"/>
              <a:t>Law / politics </a:t>
            </a:r>
          </a:p>
          <a:p>
            <a:endParaRPr lang="en-GB" sz="2000" b="1" dirty="0"/>
          </a:p>
          <a:p>
            <a:r>
              <a:rPr lang="en-GB" sz="2000" b="1" dirty="0"/>
              <a:t>Writing / journalism</a:t>
            </a:r>
          </a:p>
          <a:p>
            <a:endParaRPr lang="en-GB" sz="2000" b="1" dirty="0"/>
          </a:p>
          <a:p>
            <a:r>
              <a:rPr lang="en-GB" sz="2000" b="1" dirty="0"/>
              <a:t>Education </a:t>
            </a:r>
          </a:p>
          <a:p>
            <a:r>
              <a:rPr lang="en-GB" sz="2000" dirty="0"/>
              <a:t> </a:t>
            </a:r>
          </a:p>
        </p:txBody>
      </p:sp>
      <p:pic>
        <p:nvPicPr>
          <p:cNvPr id="5" name="Picture 2" descr="Victory for the Rule of Law in Kenya | Council on Foreign Relations">
            <a:extLst>
              <a:ext uri="{FF2B5EF4-FFF2-40B4-BE49-F238E27FC236}">
                <a16:creationId xmlns:a16="http://schemas.microsoft.com/office/drawing/2014/main" id="{C1B52ECF-C868-4516-8BD8-C7E61370C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31301"/>
          <a:stretch/>
        </p:blipFill>
        <p:spPr bwMode="auto">
          <a:xfrm>
            <a:off x="8097503" y="3530700"/>
            <a:ext cx="2886546" cy="1482920"/>
          </a:xfrm>
          <a:prstGeom prst="rect">
            <a:avLst/>
          </a:prstGeom>
          <a:noFill/>
        </p:spPr>
      </p:pic>
      <p:pic>
        <p:nvPicPr>
          <p:cNvPr id="6" name="Picture 6" descr="Home | Merseyside Police">
            <a:extLst>
              <a:ext uri="{FF2B5EF4-FFF2-40B4-BE49-F238E27FC236}">
                <a16:creationId xmlns:a16="http://schemas.microsoft.com/office/drawing/2014/main" id="{13DF4029-AEB8-407D-91F1-528D49876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52" y="1639241"/>
            <a:ext cx="2432569" cy="1375355"/>
          </a:xfrm>
          <a:prstGeom prst="rect">
            <a:avLst/>
          </a:prstGeom>
          <a:noFill/>
        </p:spPr>
      </p:pic>
      <p:pic>
        <p:nvPicPr>
          <p:cNvPr id="7" name="Picture 8" descr="Armed Forces Day to be celebrated with over 300 events nationwide – Armed  Forces Day">
            <a:extLst>
              <a:ext uri="{FF2B5EF4-FFF2-40B4-BE49-F238E27FC236}">
                <a16:creationId xmlns:a16="http://schemas.microsoft.com/office/drawing/2014/main" id="{77D84101-261F-49E2-AF21-9736E2CB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867" y="1690688"/>
            <a:ext cx="2648072" cy="1482920"/>
          </a:xfrm>
          <a:prstGeom prst="rect">
            <a:avLst/>
          </a:prstGeom>
          <a:noFill/>
        </p:spPr>
      </p:pic>
      <p:pic>
        <p:nvPicPr>
          <p:cNvPr id="10" name="Picture 18" descr="10 Tips for Keeping Your Teachers Motivated | Chalk">
            <a:extLst>
              <a:ext uri="{FF2B5EF4-FFF2-40B4-BE49-F238E27FC236}">
                <a16:creationId xmlns:a16="http://schemas.microsoft.com/office/drawing/2014/main" id="{B2A24744-A785-4B4B-917E-DC6D0FCF5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5513" y="5237384"/>
            <a:ext cx="2531570" cy="1451434"/>
          </a:xfrm>
          <a:prstGeom prst="rect">
            <a:avLst/>
          </a:prstGeom>
          <a:noFill/>
        </p:spPr>
      </p:pic>
      <p:pic>
        <p:nvPicPr>
          <p:cNvPr id="11" name="Picture 4" descr="Members of Parliament - UK Parliament">
            <a:extLst>
              <a:ext uri="{FF2B5EF4-FFF2-40B4-BE49-F238E27FC236}">
                <a16:creationId xmlns:a16="http://schemas.microsoft.com/office/drawing/2014/main" id="{E9810DF7-154D-4570-B3DA-787EE693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1404" y="5013620"/>
            <a:ext cx="2753243" cy="1562652"/>
          </a:xfrm>
          <a:prstGeom prst="rect">
            <a:avLst/>
          </a:prstGeom>
          <a:noFill/>
        </p:spPr>
      </p:pic>
      <p:pic>
        <p:nvPicPr>
          <p:cNvPr id="1026" name="Picture 2" descr="Women in business: advantages, challenges, and opportunities | Hult  International Business School">
            <a:extLst>
              <a:ext uri="{FF2B5EF4-FFF2-40B4-BE49-F238E27FC236}">
                <a16:creationId xmlns:a16="http://schemas.microsoft.com/office/drawing/2014/main" id="{CC550EB2-72C0-4DE1-9C3B-627150F0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6" y="3206612"/>
            <a:ext cx="2422487" cy="16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0515600" cy="843422"/>
          </a:xfrm>
        </p:spPr>
        <p:txBody>
          <a:bodyPr/>
          <a:lstStyle/>
          <a:p>
            <a:r>
              <a:rPr lang="en-GB" dirty="0"/>
              <a:t>What does the course look like?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E5AC8-D778-4E3F-ABD0-0E7AE9B3D640}"/>
              </a:ext>
            </a:extLst>
          </p:cNvPr>
          <p:cNvSpPr/>
          <p:nvPr/>
        </p:nvSpPr>
        <p:spPr>
          <a:xfrm>
            <a:off x="0" y="624262"/>
            <a:ext cx="11201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u="sng" dirty="0">
                <a:latin typeface="Century Gothic" panose="020B0502020202020204" pitchFamily="34" charset="0"/>
              </a:rPr>
              <a:t>Paper 1: Studies in Depth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GB" sz="2800" dirty="0">
                <a:latin typeface="Century Gothic" panose="020B0502020202020204" pitchFamily="34" charset="0"/>
              </a:rPr>
              <a:t>Unit 1: </a:t>
            </a:r>
            <a:r>
              <a:rPr lang="en-GB" sz="2800" b="1" dirty="0">
                <a:latin typeface="Century Gothic" panose="020B0502020202020204" pitchFamily="34" charset="0"/>
              </a:rPr>
              <a:t>Elizabethan Age, 1558-1603</a:t>
            </a:r>
            <a:r>
              <a:rPr lang="en-GB" sz="2800" dirty="0">
                <a:latin typeface="Century Gothic" panose="020B0502020202020204" pitchFamily="34" charset="0"/>
              </a:rPr>
              <a:t>. 1 hour exam (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Studied at the end of Year 10 and 11</a:t>
            </a:r>
            <a:r>
              <a:rPr lang="en-GB" sz="2800" dirty="0"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GB" sz="2800" dirty="0">
                <a:latin typeface="Century Gothic" panose="020B0502020202020204" pitchFamily="34" charset="0"/>
              </a:rPr>
              <a:t>Unit 2: </a:t>
            </a:r>
            <a:r>
              <a:rPr lang="en-GB" sz="2800" b="1" dirty="0">
                <a:latin typeface="Century Gothic" panose="020B0502020202020204" pitchFamily="34" charset="0"/>
              </a:rPr>
              <a:t>The USA, 1910-1929</a:t>
            </a:r>
            <a:r>
              <a:rPr lang="en-GB" sz="2800" dirty="0">
                <a:latin typeface="Century Gothic" panose="020B0502020202020204" pitchFamily="34" charset="0"/>
              </a:rPr>
              <a:t>. 1 hour exam. (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Studied in Year 10</a:t>
            </a:r>
            <a:r>
              <a:rPr lang="en-GB" sz="2800" dirty="0">
                <a:latin typeface="Century Gothic" panose="020B0502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GB" sz="1200" dirty="0">
              <a:latin typeface="Century Gothic" panose="020B0502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800" b="1" u="sng" dirty="0">
                <a:latin typeface="Century Gothic" panose="020B0502020202020204" pitchFamily="34" charset="0"/>
              </a:rPr>
              <a:t>Paper 2: Studies in Breadth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GB" sz="2800" dirty="0">
                <a:latin typeface="Century Gothic" panose="020B0502020202020204" pitchFamily="34" charset="0"/>
              </a:rPr>
              <a:t>Unit 3: </a:t>
            </a:r>
            <a:r>
              <a:rPr lang="en-GB" sz="2800" b="1" dirty="0">
                <a:latin typeface="Century Gothic" panose="020B0502020202020204" pitchFamily="34" charset="0"/>
              </a:rPr>
              <a:t>The Development of Germany, 1919-1991</a:t>
            </a:r>
            <a:r>
              <a:rPr lang="en-GB" sz="2800" dirty="0">
                <a:latin typeface="Century Gothic" panose="020B0502020202020204" pitchFamily="34" charset="0"/>
              </a:rPr>
              <a:t>. 45 minute exam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dirty="0">
                <a:latin typeface="Century Gothic" panose="020B0502020202020204" pitchFamily="34" charset="0"/>
              </a:rPr>
              <a:t>(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Studied in Year 10</a:t>
            </a:r>
            <a:r>
              <a:rPr lang="en-GB" sz="2800" dirty="0"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GB" sz="2800" dirty="0">
                <a:latin typeface="Century Gothic" panose="020B0502020202020204" pitchFamily="34" charset="0"/>
              </a:rPr>
              <a:t>Unit 4: </a:t>
            </a:r>
            <a:r>
              <a:rPr lang="en-GB" sz="2800" b="1" dirty="0">
                <a:latin typeface="Century Gothic" panose="020B0502020202020204" pitchFamily="34" charset="0"/>
              </a:rPr>
              <a:t>Changes in Health and Medicine in Britain, c.500 to the present day</a:t>
            </a:r>
            <a:r>
              <a:rPr lang="en-GB" sz="2800" dirty="0">
                <a:latin typeface="Century Gothic" panose="020B0502020202020204" pitchFamily="34" charset="0"/>
              </a:rPr>
              <a:t>. 1 hour 15 minute exam</a:t>
            </a:r>
            <a:r>
              <a:rPr lang="en-GB" sz="2800" b="1" dirty="0">
                <a:latin typeface="Century Gothic" panose="020B0502020202020204" pitchFamily="34" charset="0"/>
              </a:rPr>
              <a:t>.</a:t>
            </a:r>
            <a:r>
              <a:rPr lang="en-GB" sz="2800" dirty="0">
                <a:latin typeface="Century Gothic" panose="020B0502020202020204" pitchFamily="34" charset="0"/>
              </a:rPr>
              <a:t> (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Studied in Year 11</a:t>
            </a:r>
            <a:r>
              <a:rPr lang="en-GB" sz="2800" dirty="0">
                <a:latin typeface="Century Gothic" panose="020B0502020202020204" pitchFamily="34" charset="0"/>
              </a:rPr>
              <a:t>)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6" name="Picture 20" descr="https://encrypted-tbn2.gstatic.com/images?q=tbn:ANd9GcRR-ZYZWpkueui7v_zaC7MBBb036TR6UAU0KMoeYbzk8tFVln81">
            <a:extLst>
              <a:ext uri="{FF2B5EF4-FFF2-40B4-BE49-F238E27FC236}">
                <a16:creationId xmlns:a16="http://schemas.microsoft.com/office/drawing/2014/main" id="{55F90070-1BED-460C-9A69-0F0F603C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3007" y="5454388"/>
            <a:ext cx="1048393" cy="1332882"/>
          </a:xfrm>
          <a:prstGeom prst="rect">
            <a:avLst/>
          </a:prstGeom>
          <a:noFill/>
        </p:spPr>
      </p:pic>
      <p:pic>
        <p:nvPicPr>
          <p:cNvPr id="7" name="Picture 16" descr="http://4photos.net/blog/wp-content/uploads/brandenburg-germany-picture.jpg">
            <a:extLst>
              <a:ext uri="{FF2B5EF4-FFF2-40B4-BE49-F238E27FC236}">
                <a16:creationId xmlns:a16="http://schemas.microsoft.com/office/drawing/2014/main" id="{3DEC15B9-E631-4540-B481-071A04FF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46" y="3716273"/>
            <a:ext cx="1491778" cy="11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hehistorybank.co.uk/itemimages/usa_4.jpg">
            <a:extLst>
              <a:ext uri="{FF2B5EF4-FFF2-40B4-BE49-F238E27FC236}">
                <a16:creationId xmlns:a16="http://schemas.microsoft.com/office/drawing/2014/main" id="{02A22716-C1C6-4552-A3A2-FEF23D42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19227" y="1867881"/>
            <a:ext cx="1491778" cy="997360"/>
          </a:xfrm>
          <a:prstGeom prst="rect">
            <a:avLst/>
          </a:prstGeom>
          <a:noFill/>
        </p:spPr>
      </p:pic>
      <p:pic>
        <p:nvPicPr>
          <p:cNvPr id="9" name="Picture 6" descr="http://admin.bhbl.neric.org/~mmosall/ushistory/topics/presentation_files/image076.jpg">
            <a:extLst>
              <a:ext uri="{FF2B5EF4-FFF2-40B4-BE49-F238E27FC236}">
                <a16:creationId xmlns:a16="http://schemas.microsoft.com/office/drawing/2014/main" id="{15FD4D37-CBBE-4765-AC9D-B74E04C1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19284" y="2706354"/>
            <a:ext cx="1191721" cy="959501"/>
          </a:xfrm>
          <a:prstGeom prst="rect">
            <a:avLst/>
          </a:prstGeom>
          <a:noFill/>
        </p:spPr>
      </p:pic>
      <p:pic>
        <p:nvPicPr>
          <p:cNvPr id="10" name="Picture 12" descr="https://upload.wikimedia.org/wikipedia/commons/a/af/Darnley_stage_3.jpg">
            <a:extLst>
              <a:ext uri="{FF2B5EF4-FFF2-40B4-BE49-F238E27FC236}">
                <a16:creationId xmlns:a16="http://schemas.microsoft.com/office/drawing/2014/main" id="{C9953AC1-9C7C-4F2B-9119-C00EFFBE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1802" y="465545"/>
            <a:ext cx="1302593" cy="1325563"/>
          </a:xfrm>
          <a:prstGeom prst="rect">
            <a:avLst/>
          </a:prstGeom>
          <a:noFill/>
        </p:spPr>
      </p:pic>
      <p:pic>
        <p:nvPicPr>
          <p:cNvPr id="11" name="Picture 22" descr="http://opentextbc.ca/introductiontosociology/wp-content/uploads/sites/12/2013/12/Figure_19_00_01-e1413823821497.jpg">
            <a:extLst>
              <a:ext uri="{FF2B5EF4-FFF2-40B4-BE49-F238E27FC236}">
                <a16:creationId xmlns:a16="http://schemas.microsoft.com/office/drawing/2014/main" id="{938B13FC-33F3-43D7-819F-EF5A8DB86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62612" y="4963790"/>
            <a:ext cx="1048393" cy="871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1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4" y="0"/>
            <a:ext cx="10515600" cy="1325563"/>
          </a:xfrm>
        </p:spPr>
        <p:txBody>
          <a:bodyPr/>
          <a:lstStyle/>
          <a:p>
            <a:r>
              <a:rPr lang="en-GB" dirty="0"/>
              <a:t>How am I assessed?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4069"/>
            <a:ext cx="12192000" cy="5667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The exam papers test you on your </a:t>
            </a:r>
            <a:r>
              <a:rPr lang="en-GB" b="1" i="1" dirty="0"/>
              <a:t>historical knowledge</a:t>
            </a:r>
            <a:r>
              <a:rPr lang="en-GB" i="1" dirty="0"/>
              <a:t> and </a:t>
            </a:r>
            <a:r>
              <a:rPr lang="en-GB" b="1" i="1" dirty="0"/>
              <a:t>historical skills.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Analyse and evaluate historical sources and interpretations.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Explain causes and consequences and then reach judgments.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Explain the significance of people and events.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Consider the changes and continuities over periods of time.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Communicate with others and debate.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Literacy and essay writing.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3108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908E-4008-4D17-BCBD-02186855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aspirational!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3F15-B978-4EFD-B3B1-7D282C8C7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1968"/>
            <a:ext cx="11647713" cy="4351338"/>
          </a:xfrm>
        </p:spPr>
        <p:txBody>
          <a:bodyPr>
            <a:normAutofit/>
          </a:bodyPr>
          <a:lstStyle/>
          <a:p>
            <a:r>
              <a:rPr lang="en-GB" dirty="0"/>
              <a:t>A grade 4 is the minimum requirement for KS5, employment and training. </a:t>
            </a:r>
          </a:p>
          <a:p>
            <a:endParaRPr lang="en-GB" dirty="0"/>
          </a:p>
          <a:p>
            <a:r>
              <a:rPr lang="en-GB" dirty="0"/>
              <a:t>However, colleges are prioritising </a:t>
            </a:r>
            <a:r>
              <a:rPr lang="en-GB" b="1" dirty="0"/>
              <a:t>grade 5+</a:t>
            </a:r>
            <a:r>
              <a:rPr lang="en-GB" dirty="0"/>
              <a:t> to access A level courses. </a:t>
            </a:r>
          </a:p>
          <a:p>
            <a:endParaRPr lang="en-GB" dirty="0"/>
          </a:p>
          <a:p>
            <a:r>
              <a:rPr lang="en-GB" dirty="0"/>
              <a:t>College, university, apprenticeships and employment is competitive – you need to get the best grade you are capable of in order to take the next step on your journey.</a:t>
            </a:r>
          </a:p>
        </p:txBody>
      </p:sp>
    </p:spTree>
    <p:extLst>
      <p:ext uri="{BB962C8B-B14F-4D97-AF65-F5344CB8AC3E}">
        <p14:creationId xmlns:p14="http://schemas.microsoft.com/office/powerpoint/2010/main" val="234951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9185-AD9C-4CCE-B4D6-DC073AA7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365125"/>
            <a:ext cx="11919858" cy="1325563"/>
          </a:xfrm>
        </p:spPr>
        <p:txBody>
          <a:bodyPr/>
          <a:lstStyle/>
          <a:p>
            <a:r>
              <a:rPr lang="en-GB" dirty="0"/>
              <a:t>How can my studies in year 9 help me be successful?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BC05-BBF6-4207-99FC-CB2E5383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017"/>
            <a:ext cx="10515600" cy="4025946"/>
          </a:xfrm>
        </p:spPr>
        <p:txBody>
          <a:bodyPr/>
          <a:lstStyle/>
          <a:p>
            <a:r>
              <a:rPr lang="en-GB" dirty="0"/>
              <a:t>Get into good habits of punctuality and attendance. </a:t>
            </a:r>
          </a:p>
          <a:p>
            <a:endParaRPr lang="en-GB" dirty="0"/>
          </a:p>
          <a:p>
            <a:r>
              <a:rPr lang="en-GB" dirty="0"/>
              <a:t>Develop your background knowledge. </a:t>
            </a:r>
          </a:p>
          <a:p>
            <a:endParaRPr lang="en-GB" dirty="0"/>
          </a:p>
          <a:p>
            <a:r>
              <a:rPr lang="en-GB" dirty="0"/>
              <a:t>Practice the key skills that will be needed at GCSE.</a:t>
            </a:r>
          </a:p>
          <a:p>
            <a:endParaRPr lang="en-GB" dirty="0"/>
          </a:p>
          <a:p>
            <a:r>
              <a:rPr lang="en-GB" dirty="0"/>
              <a:t>Encourage you to read more.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0B37-8313-45D5-8936-5FDDB61E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6B08-1242-41C0-996A-7002E3302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Those who cannot learn from history are doomed to repeat it.">
            <a:extLst>
              <a:ext uri="{FF2B5EF4-FFF2-40B4-BE49-F238E27FC236}">
                <a16:creationId xmlns:a16="http://schemas.microsoft.com/office/drawing/2014/main" id="{D6B6BC3D-2645-4D1B-BEC5-85FE9756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95" y="1"/>
            <a:ext cx="11666734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8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387</Words>
  <Application>Microsoft Office PowerPoint</Application>
  <PresentationFormat>Widescreen</PresentationFormat>
  <Paragraphs>60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1_Office Theme</vt:lpstr>
      <vt:lpstr>Year 9 Options Roadshow </vt:lpstr>
      <vt:lpstr>PowerPoint Presentation</vt:lpstr>
      <vt:lpstr>PowerPoint Presentation</vt:lpstr>
      <vt:lpstr>How does History support my future aspirations? </vt:lpstr>
      <vt:lpstr>What does the course look like? </vt:lpstr>
      <vt:lpstr>How am I assessed? </vt:lpstr>
      <vt:lpstr>Be aspirational! </vt:lpstr>
      <vt:lpstr>How can my studies in year 9 help me be successful?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T&amp;L at WSS</dc:title>
  <dc:creator>Andy Papanicolaou</dc:creator>
  <cp:lastModifiedBy>Barry Brown</cp:lastModifiedBy>
  <cp:revision>27</cp:revision>
  <dcterms:created xsi:type="dcterms:W3CDTF">2023-08-25T10:52:45Z</dcterms:created>
  <dcterms:modified xsi:type="dcterms:W3CDTF">2024-01-31T14:53:16Z</dcterms:modified>
</cp:coreProperties>
</file>