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6" r:id="rId2"/>
    <p:sldId id="366" r:id="rId3"/>
    <p:sldId id="365" r:id="rId4"/>
    <p:sldId id="344" r:id="rId5"/>
    <p:sldId id="346" r:id="rId6"/>
    <p:sldId id="347" r:id="rId7"/>
    <p:sldId id="350" r:id="rId8"/>
    <p:sldId id="364" r:id="rId9"/>
    <p:sldId id="301" r:id="rId10"/>
    <p:sldId id="325" r:id="rId11"/>
    <p:sldId id="307" r:id="rId12"/>
    <p:sldId id="335" r:id="rId13"/>
    <p:sldId id="338" r:id="rId14"/>
    <p:sldId id="354" r:id="rId15"/>
  </p:sldIdLst>
  <p:sldSz cx="12192000" cy="6858000"/>
  <p:notesSz cx="6797675" cy="9926638"/>
  <p:custDataLst>
    <p:tags r:id="rId18"/>
  </p:custDataLst>
  <p:defaultTextStyle>
    <a:defPPr>
      <a:defRPr lang="en-US"/>
    </a:defPPr>
    <a:lvl1pPr marL="0" algn="l" defTabSz="506261" rtl="0" eaLnBrk="1" latinLnBrk="0" hangingPunct="1">
      <a:defRPr sz="1000" kern="1200">
        <a:solidFill>
          <a:schemeClr val="tx1"/>
        </a:solidFill>
        <a:latin typeface="+mn-lt"/>
        <a:ea typeface="+mn-ea"/>
        <a:cs typeface="+mn-cs"/>
      </a:defRPr>
    </a:lvl1pPr>
    <a:lvl2pPr marL="253130" algn="l" defTabSz="506261" rtl="0" eaLnBrk="1" latinLnBrk="0" hangingPunct="1">
      <a:defRPr sz="1000" kern="1200">
        <a:solidFill>
          <a:schemeClr val="tx1"/>
        </a:solidFill>
        <a:latin typeface="+mn-lt"/>
        <a:ea typeface="+mn-ea"/>
        <a:cs typeface="+mn-cs"/>
      </a:defRPr>
    </a:lvl2pPr>
    <a:lvl3pPr marL="506261" algn="l" defTabSz="506261" rtl="0" eaLnBrk="1" latinLnBrk="0" hangingPunct="1">
      <a:defRPr sz="1000" kern="1200">
        <a:solidFill>
          <a:schemeClr val="tx1"/>
        </a:solidFill>
        <a:latin typeface="+mn-lt"/>
        <a:ea typeface="+mn-ea"/>
        <a:cs typeface="+mn-cs"/>
      </a:defRPr>
    </a:lvl3pPr>
    <a:lvl4pPr marL="759391" algn="l" defTabSz="506261" rtl="0" eaLnBrk="1" latinLnBrk="0" hangingPunct="1">
      <a:defRPr sz="1000" kern="1200">
        <a:solidFill>
          <a:schemeClr val="tx1"/>
        </a:solidFill>
        <a:latin typeface="+mn-lt"/>
        <a:ea typeface="+mn-ea"/>
        <a:cs typeface="+mn-cs"/>
      </a:defRPr>
    </a:lvl4pPr>
    <a:lvl5pPr marL="1012522" algn="l" defTabSz="506261" rtl="0" eaLnBrk="1" latinLnBrk="0" hangingPunct="1">
      <a:defRPr sz="1000" kern="1200">
        <a:solidFill>
          <a:schemeClr val="tx1"/>
        </a:solidFill>
        <a:latin typeface="+mn-lt"/>
        <a:ea typeface="+mn-ea"/>
        <a:cs typeface="+mn-cs"/>
      </a:defRPr>
    </a:lvl5pPr>
    <a:lvl6pPr marL="1265652" algn="l" defTabSz="506261" rtl="0" eaLnBrk="1" latinLnBrk="0" hangingPunct="1">
      <a:defRPr sz="1000" kern="1200">
        <a:solidFill>
          <a:schemeClr val="tx1"/>
        </a:solidFill>
        <a:latin typeface="+mn-lt"/>
        <a:ea typeface="+mn-ea"/>
        <a:cs typeface="+mn-cs"/>
      </a:defRPr>
    </a:lvl6pPr>
    <a:lvl7pPr marL="1518782" algn="l" defTabSz="506261" rtl="0" eaLnBrk="1" latinLnBrk="0" hangingPunct="1">
      <a:defRPr sz="1000" kern="1200">
        <a:solidFill>
          <a:schemeClr val="tx1"/>
        </a:solidFill>
        <a:latin typeface="+mn-lt"/>
        <a:ea typeface="+mn-ea"/>
        <a:cs typeface="+mn-cs"/>
      </a:defRPr>
    </a:lvl7pPr>
    <a:lvl8pPr marL="1771913" algn="l" defTabSz="506261" rtl="0" eaLnBrk="1" latinLnBrk="0" hangingPunct="1">
      <a:defRPr sz="1000" kern="1200">
        <a:solidFill>
          <a:schemeClr val="tx1"/>
        </a:solidFill>
        <a:latin typeface="+mn-lt"/>
        <a:ea typeface="+mn-ea"/>
        <a:cs typeface="+mn-cs"/>
      </a:defRPr>
    </a:lvl8pPr>
    <a:lvl9pPr marL="2025043" algn="l" defTabSz="506261" rtl="0" eaLnBrk="1" latinLnBrk="0" hangingPunct="1">
      <a:defRPr sz="10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id="{C9889A74-04D4-4606-BC17-47DBC1BB88B0}">
          <p14:sldIdLst/>
        </p14:section>
        <p14:section name="The value of Geography" id="{1DE034C2-D24F-421B-99E2-35DF7205A8FC}">
          <p14:sldIdLst>
            <p14:sldId id="336"/>
            <p14:sldId id="366"/>
            <p14:sldId id="365"/>
            <p14:sldId id="344"/>
            <p14:sldId id="346"/>
            <p14:sldId id="347"/>
            <p14:sldId id="350"/>
            <p14:sldId id="364"/>
            <p14:sldId id="301"/>
            <p14:sldId id="325"/>
            <p14:sldId id="307"/>
            <p14:sldId id="335"/>
          </p14:sldIdLst>
        </p14:section>
        <p14:section name="Geography at ChamC" id="{F3D50FCD-C37D-4B04-A0C6-112281807883}">
          <p14:sldIdLst>
            <p14:sldId id="338"/>
          </p14:sldIdLst>
        </p14:section>
        <p14:section name="FAQs" id="{EA8D9B61-BC32-4E2D-B365-4895E8BD7617}">
          <p14:sldIdLst>
            <p14:sldId id="354"/>
          </p14:sldIdLst>
        </p14:section>
        <p14:section name="To finish..." id="{73D5BD65-521F-455A-BEA7-3B0CDBD7CFA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F52"/>
    <a:srgbClr val="D1A48D"/>
    <a:srgbClr val="165596"/>
    <a:srgbClr val="A6CCD6"/>
    <a:srgbClr val="212429"/>
    <a:srgbClr val="796A69"/>
    <a:srgbClr val="B4AB4B"/>
    <a:srgbClr val="F3DAC2"/>
    <a:srgbClr val="F4F501"/>
    <a:srgbClr val="DFD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E2E8C-3C47-4C28-8FB8-BB1C0334BDA7}" v="23" dt="2021-01-03T22:29:49.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44" autoAdjust="0"/>
  </p:normalViewPr>
  <p:slideViewPr>
    <p:cSldViewPr>
      <p:cViewPr varScale="1">
        <p:scale>
          <a:sx n="97" d="100"/>
          <a:sy n="97" d="100"/>
        </p:scale>
        <p:origin x="1074" y="72"/>
      </p:cViewPr>
      <p:guideLst>
        <p:guide orient="horz" pos="2160"/>
        <p:guide pos="3840"/>
      </p:guideLst>
    </p:cSldViewPr>
  </p:slideViewPr>
  <p:notesTextViewPr>
    <p:cViewPr>
      <p:scale>
        <a:sx n="1" d="1"/>
        <a:sy n="1" d="1"/>
      </p:scale>
      <p:origin x="0" y="0"/>
    </p:cViewPr>
  </p:notesTextViewPr>
  <p:notesViewPr>
    <p:cSldViewPr>
      <p:cViewPr varScale="1">
        <p:scale>
          <a:sx n="57" d="100"/>
          <a:sy n="57" d="100"/>
        </p:scale>
        <p:origin x="-252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C77FC68-BF09-4C84-BAC4-D65E7CFA080C}" type="datetimeFigureOut">
              <a:rPr lang="en-GB" smtClean="0"/>
              <a:t>30/01/2024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0BFD1E3-0716-4A08-868B-6EADF4A9EB27}" type="slidenum">
              <a:rPr lang="en-GB" smtClean="0"/>
              <a:t>‹#›</a:t>
            </a:fld>
            <a:endParaRPr lang="en-GB"/>
          </a:p>
        </p:txBody>
      </p:sp>
    </p:spTree>
    <p:extLst>
      <p:ext uri="{BB962C8B-B14F-4D97-AF65-F5344CB8AC3E}">
        <p14:creationId xmlns:p14="http://schemas.microsoft.com/office/powerpoint/2010/main" val="138565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1C4EF4-7127-45C1-A0CF-30FA232446B5}" type="datetimeFigureOut">
              <a:rPr lang="en-GB" smtClean="0"/>
              <a:t>30/01/2024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524C11-5A04-4086-AAD7-233BB47326D7}" type="slidenum">
              <a:rPr lang="en-GB" smtClean="0"/>
              <a:t>‹#›</a:t>
            </a:fld>
            <a:endParaRPr lang="en-GB"/>
          </a:p>
        </p:txBody>
      </p:sp>
    </p:spTree>
    <p:extLst>
      <p:ext uri="{BB962C8B-B14F-4D97-AF65-F5344CB8AC3E}">
        <p14:creationId xmlns:p14="http://schemas.microsoft.com/office/powerpoint/2010/main" val="190081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learn about earthquakes, tsunami, hurricanes</a:t>
            </a:r>
            <a:r>
              <a:rPr lang="en-GB" baseline="0" dirty="0"/>
              <a:t> (how they’re caused, the effect on people and how people should respond)</a:t>
            </a:r>
            <a:endParaRPr lang="en-GB" dirty="0"/>
          </a:p>
        </p:txBody>
      </p:sp>
      <p:sp>
        <p:nvSpPr>
          <p:cNvPr id="4" name="Slide Number Placeholder 3"/>
          <p:cNvSpPr>
            <a:spLocks noGrp="1"/>
          </p:cNvSpPr>
          <p:nvPr>
            <p:ph type="sldNum" sz="quarter" idx="10"/>
          </p:nvPr>
        </p:nvSpPr>
        <p:spPr/>
        <p:txBody>
          <a:bodyPr/>
          <a:lstStyle/>
          <a:p>
            <a:pPr marL="0" marR="0" lvl="0" indent="0" algn="r" defTabSz="506261" rtl="0" eaLnBrk="1" fontAlgn="auto" latinLnBrk="0" hangingPunct="1">
              <a:lnSpc>
                <a:spcPct val="100000"/>
              </a:lnSpc>
              <a:spcBef>
                <a:spcPts val="0"/>
              </a:spcBef>
              <a:spcAft>
                <a:spcPts val="0"/>
              </a:spcAft>
              <a:buClrTx/>
              <a:buSzTx/>
              <a:buFontTx/>
              <a:buNone/>
              <a:tabLst/>
              <a:defRPr/>
            </a:pPr>
            <a:fld id="{4F524C11-5A04-4086-AAD7-233BB47326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6261"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27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Rainforests</a:t>
            </a:r>
            <a:r>
              <a:rPr lang="en-GB" baseline="0" dirty="0"/>
              <a:t> and semi arid environments</a:t>
            </a:r>
            <a:endParaRPr lang="en-GB" dirty="0"/>
          </a:p>
        </p:txBody>
      </p:sp>
      <p:sp>
        <p:nvSpPr>
          <p:cNvPr id="4" name="Slide Number Placeholder 3"/>
          <p:cNvSpPr>
            <a:spLocks noGrp="1"/>
          </p:cNvSpPr>
          <p:nvPr>
            <p:ph type="sldNum" sz="quarter" idx="10"/>
          </p:nvPr>
        </p:nvSpPr>
        <p:spPr/>
        <p:txBody>
          <a:bodyPr/>
          <a:lstStyle/>
          <a:p>
            <a:pPr marL="0" marR="0" lvl="0" indent="0" algn="r" defTabSz="506261" rtl="0" eaLnBrk="1" fontAlgn="auto" latinLnBrk="0" hangingPunct="1">
              <a:lnSpc>
                <a:spcPct val="100000"/>
              </a:lnSpc>
              <a:spcBef>
                <a:spcPts val="0"/>
              </a:spcBef>
              <a:spcAft>
                <a:spcPts val="0"/>
              </a:spcAft>
              <a:buClrTx/>
              <a:buSzTx/>
              <a:buFontTx/>
              <a:buNone/>
              <a:tabLst/>
              <a:defRPr/>
            </a:pPr>
            <a:fld id="{4F524C11-5A04-4086-AAD7-233BB47326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6261"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78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Globalisation, business, jobs, technology, TNCs</a:t>
            </a:r>
          </a:p>
        </p:txBody>
      </p:sp>
      <p:sp>
        <p:nvSpPr>
          <p:cNvPr id="4" name="Slide Number Placeholder 3"/>
          <p:cNvSpPr>
            <a:spLocks noGrp="1"/>
          </p:cNvSpPr>
          <p:nvPr>
            <p:ph type="sldNum" sz="quarter" idx="10"/>
          </p:nvPr>
        </p:nvSpPr>
        <p:spPr/>
        <p:txBody>
          <a:bodyPr/>
          <a:lstStyle/>
          <a:p>
            <a:pPr marL="0" marR="0" lvl="0" indent="0" algn="r" defTabSz="506261" rtl="0" eaLnBrk="1" fontAlgn="auto" latinLnBrk="0" hangingPunct="1">
              <a:lnSpc>
                <a:spcPct val="100000"/>
              </a:lnSpc>
              <a:spcBef>
                <a:spcPts val="0"/>
              </a:spcBef>
              <a:spcAft>
                <a:spcPts val="0"/>
              </a:spcAft>
              <a:buClrTx/>
              <a:buSzTx/>
              <a:buFontTx/>
              <a:buNone/>
              <a:tabLst/>
              <a:defRPr/>
            </a:pPr>
            <a:fld id="{4F524C11-5A04-4086-AAD7-233BB47326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6261"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69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learn about two of the most important</a:t>
            </a:r>
            <a:r>
              <a:rPr lang="en-GB" baseline="0" dirty="0"/>
              <a:t> global cities– Southampton (UK) and Mumbai (India)</a:t>
            </a:r>
            <a:endParaRPr lang="en-GB" dirty="0"/>
          </a:p>
        </p:txBody>
      </p:sp>
      <p:sp>
        <p:nvSpPr>
          <p:cNvPr id="4" name="Slide Number Placeholder 3"/>
          <p:cNvSpPr>
            <a:spLocks noGrp="1"/>
          </p:cNvSpPr>
          <p:nvPr>
            <p:ph type="sldNum" sz="quarter" idx="10"/>
          </p:nvPr>
        </p:nvSpPr>
        <p:spPr/>
        <p:txBody>
          <a:bodyPr/>
          <a:lstStyle/>
          <a:p>
            <a:pPr marL="0" marR="0" lvl="0" indent="0" algn="r" defTabSz="506261" rtl="0" eaLnBrk="1" fontAlgn="auto" latinLnBrk="0" hangingPunct="1">
              <a:lnSpc>
                <a:spcPct val="100000"/>
              </a:lnSpc>
              <a:spcBef>
                <a:spcPts val="0"/>
              </a:spcBef>
              <a:spcAft>
                <a:spcPts val="0"/>
              </a:spcAft>
              <a:buClrTx/>
              <a:buSzTx/>
              <a:buFontTx/>
              <a:buNone/>
              <a:tabLst/>
              <a:defRPr/>
            </a:pPr>
            <a:fld id="{4F524C11-5A04-4086-AAD7-233BB47326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6261"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51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Geography is one of the most popular option choices at GCSE with over a third of pupils in England taking the subject.  Geography is not only up-to-date and relevant, it is one of the most exciting, adventurous and valuable subjects to study at GCSE level.  So important, in fact, that the </a:t>
            </a:r>
            <a:r>
              <a:rPr lang="en-US" sz="1200" i="1" kern="1200" dirty="0">
                <a:solidFill>
                  <a:schemeClr val="tx1"/>
                </a:solidFill>
                <a:effectLst/>
                <a:latin typeface="+mn-lt"/>
                <a:ea typeface="+mn-ea"/>
                <a:cs typeface="+mn-cs"/>
              </a:rPr>
              <a:t>Guardian </a:t>
            </a:r>
            <a:r>
              <a:rPr lang="en-US" sz="1200" kern="1200" dirty="0">
                <a:solidFill>
                  <a:schemeClr val="tx1"/>
                </a:solidFill>
                <a:effectLst/>
                <a:latin typeface="+mn-lt"/>
                <a:ea typeface="+mn-ea"/>
                <a:cs typeface="+mn-cs"/>
              </a:rPr>
              <a:t>newspaper in 2015 named Geography as a ‘must-have A-Level’ to help you make sense of the world.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Geography marries together the world of hard scientific fact and process, with human interaction and reaction, through skilful application. That is the strength. We don’t study for the sake of it, we problem solve. We don’t learn skills to sit in a room and stare at them, we go out and fix issues</a:t>
            </a:r>
          </a:p>
        </p:txBody>
      </p:sp>
      <p:sp>
        <p:nvSpPr>
          <p:cNvPr id="4" name="Slide Number Placeholder 3"/>
          <p:cNvSpPr>
            <a:spLocks noGrp="1"/>
          </p:cNvSpPr>
          <p:nvPr>
            <p:ph type="sldNum" sz="quarter" idx="10"/>
          </p:nvPr>
        </p:nvSpPr>
        <p:spPr/>
        <p:txBody>
          <a:bodyPr/>
          <a:lstStyle/>
          <a:p>
            <a:fld id="{4F524C11-5A04-4086-AAD7-233BB47326D7}" type="slidenum">
              <a:rPr lang="en-GB" smtClean="0"/>
              <a:t>9</a:t>
            </a:fld>
            <a:endParaRPr lang="en-GB"/>
          </a:p>
        </p:txBody>
      </p:sp>
    </p:spTree>
    <p:extLst>
      <p:ext uri="{BB962C8B-B14F-4D97-AF65-F5344CB8AC3E}">
        <p14:creationId xmlns:p14="http://schemas.microsoft.com/office/powerpoint/2010/main" val="366426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Such a wide variety of skills gained in Geography will be useful after school.  These skills are highly sought after by Sixth Form Colleges, universities and employers.</a:t>
            </a:r>
          </a:p>
        </p:txBody>
      </p:sp>
      <p:sp>
        <p:nvSpPr>
          <p:cNvPr id="4" name="Slide Number Placeholder 3"/>
          <p:cNvSpPr>
            <a:spLocks noGrp="1"/>
          </p:cNvSpPr>
          <p:nvPr>
            <p:ph type="sldNum" sz="quarter" idx="10"/>
          </p:nvPr>
        </p:nvSpPr>
        <p:spPr/>
        <p:txBody>
          <a:bodyPr/>
          <a:lstStyle/>
          <a:p>
            <a:fld id="{4F524C11-5A04-4086-AAD7-233BB47326D7}" type="slidenum">
              <a:rPr lang="en-GB" smtClean="0"/>
              <a:t>11</a:t>
            </a:fld>
            <a:endParaRPr lang="en-GB"/>
          </a:p>
        </p:txBody>
      </p:sp>
    </p:spTree>
    <p:extLst>
      <p:ext uri="{BB962C8B-B14F-4D97-AF65-F5344CB8AC3E}">
        <p14:creationId xmlns:p14="http://schemas.microsoft.com/office/powerpoint/2010/main" val="279103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p:cNvSpPr>
            <a:spLocks noGrp="1"/>
          </p:cNvSpPr>
          <p:nvPr>
            <p:ph type="sldNum" sz="quarter" idx="10"/>
          </p:nvPr>
        </p:nvSpPr>
        <p:spPr/>
        <p:txBody>
          <a:bodyPr/>
          <a:lstStyle/>
          <a:p>
            <a:fld id="{4F524C11-5A04-4086-AAD7-233BB47326D7}" type="slidenum">
              <a:rPr lang="en-GB" smtClean="0"/>
              <a:t>13</a:t>
            </a:fld>
            <a:endParaRPr lang="en-GB"/>
          </a:p>
        </p:txBody>
      </p:sp>
    </p:spTree>
    <p:extLst>
      <p:ext uri="{BB962C8B-B14F-4D97-AF65-F5344CB8AC3E}">
        <p14:creationId xmlns:p14="http://schemas.microsoft.com/office/powerpoint/2010/main" val="163414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lvl1pPr>
              <a:defRPr>
                <a:latin typeface="Franklin Gothic Demi Cond" panose="020B0706030402020204" pitchFamily="34" charset="0"/>
              </a:defRPr>
            </a:lvl1pPr>
          </a:lstStyle>
          <a:p>
            <a:r>
              <a:rPr lang="en-US" dirty="0"/>
              <a:t>Click icon to add picture</a:t>
            </a:r>
            <a:endParaRPr lang="en-GB" dirty="0"/>
          </a:p>
        </p:txBody>
      </p:sp>
      <p:sp>
        <p:nvSpPr>
          <p:cNvPr id="2" name="Title 1"/>
          <p:cNvSpPr>
            <a:spLocks noGrp="1"/>
          </p:cNvSpPr>
          <p:nvPr>
            <p:ph type="ctrTitle"/>
          </p:nvPr>
        </p:nvSpPr>
        <p:spPr>
          <a:xfrm>
            <a:off x="0" y="1"/>
            <a:ext cx="12192000" cy="836715"/>
          </a:xfrm>
        </p:spPr>
        <p:txBody>
          <a:bodyPr>
            <a:noAutofit/>
          </a:bodyPr>
          <a:lstStyle>
            <a:lvl1pPr>
              <a:defRPr sz="4400" b="0">
                <a:latin typeface="Franklin Gothic Demi Cond" panose="020B0706030402020204" pitchFamily="34" charset="0"/>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335362" y="4725145"/>
            <a:ext cx="6091404" cy="985665"/>
          </a:xfrm>
          <a:prstGeom prst="roundRect">
            <a:avLst/>
          </a:prstGeom>
          <a:solidFill>
            <a:schemeClr val="tx1"/>
          </a:solidFill>
          <a:ln>
            <a:noFill/>
          </a:ln>
        </p:spPr>
        <p:txBody>
          <a:bodyPr>
            <a:normAutofit/>
          </a:bodyPr>
          <a:lstStyle>
            <a:lvl1pPr marL="0" indent="0" algn="l">
              <a:buNone/>
              <a:defRPr sz="1800">
                <a:solidFill>
                  <a:schemeClr val="bg1"/>
                </a:solidFill>
                <a:latin typeface="Franklin Gothic Medium Cond" panose="020B0606030402020204" pitchFamily="34" charset="0"/>
              </a:defRPr>
            </a:lvl1pPr>
            <a:lvl2pPr marL="253130" indent="0" algn="ctr">
              <a:buNone/>
              <a:defRPr>
                <a:solidFill>
                  <a:schemeClr val="tx1">
                    <a:tint val="75000"/>
                  </a:schemeClr>
                </a:solidFill>
              </a:defRPr>
            </a:lvl2pPr>
            <a:lvl3pPr marL="506261" indent="0" algn="ctr">
              <a:buNone/>
              <a:defRPr>
                <a:solidFill>
                  <a:schemeClr val="tx1">
                    <a:tint val="75000"/>
                  </a:schemeClr>
                </a:solidFill>
              </a:defRPr>
            </a:lvl3pPr>
            <a:lvl4pPr marL="759391" indent="0" algn="ctr">
              <a:buNone/>
              <a:defRPr>
                <a:solidFill>
                  <a:schemeClr val="tx1">
                    <a:tint val="75000"/>
                  </a:schemeClr>
                </a:solidFill>
              </a:defRPr>
            </a:lvl4pPr>
            <a:lvl5pPr marL="1012522" indent="0" algn="ctr">
              <a:buNone/>
              <a:defRPr>
                <a:solidFill>
                  <a:schemeClr val="tx1">
                    <a:tint val="75000"/>
                  </a:schemeClr>
                </a:solidFill>
              </a:defRPr>
            </a:lvl5pPr>
            <a:lvl6pPr marL="1265652" indent="0" algn="ctr">
              <a:buNone/>
              <a:defRPr>
                <a:solidFill>
                  <a:schemeClr val="tx1">
                    <a:tint val="75000"/>
                  </a:schemeClr>
                </a:solidFill>
              </a:defRPr>
            </a:lvl6pPr>
            <a:lvl7pPr marL="1518782" indent="0" algn="ctr">
              <a:buNone/>
              <a:defRPr>
                <a:solidFill>
                  <a:schemeClr val="tx1">
                    <a:tint val="75000"/>
                  </a:schemeClr>
                </a:solidFill>
              </a:defRPr>
            </a:lvl7pPr>
            <a:lvl8pPr marL="1771913" indent="0" algn="ctr">
              <a:buNone/>
              <a:defRPr>
                <a:solidFill>
                  <a:schemeClr val="tx1">
                    <a:tint val="75000"/>
                  </a:schemeClr>
                </a:solidFill>
              </a:defRPr>
            </a:lvl8pPr>
            <a:lvl9pPr marL="2025043" indent="0" algn="ctr">
              <a:buNone/>
              <a:defRPr>
                <a:solidFill>
                  <a:schemeClr val="tx1">
                    <a:tint val="75000"/>
                  </a:schemeClr>
                </a:solidFill>
              </a:defRPr>
            </a:lvl9pPr>
          </a:lstStyle>
          <a:p>
            <a:r>
              <a:rPr lang="en-US" dirty="0"/>
              <a:t>Learning aim:</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0088306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7"/>
          </a:xfrm>
        </p:spPr>
        <p:txBody>
          <a:bodyPr anchor="b"/>
          <a:lstStyle>
            <a:lvl1pPr algn="l">
              <a:defRPr sz="1100" b="1"/>
            </a:lvl1pPr>
          </a:lstStyle>
          <a:p>
            <a:r>
              <a:rPr lang="en-US"/>
              <a:t>Click to edit Master title style</a:t>
            </a:r>
            <a:endParaRPr lang="en-GB"/>
          </a:p>
        </p:txBody>
      </p:sp>
      <p:sp>
        <p:nvSpPr>
          <p:cNvPr id="3" name="Picture Placeholder 2"/>
          <p:cNvSpPr>
            <a:spLocks noGrp="1"/>
          </p:cNvSpPr>
          <p:nvPr>
            <p:ph type="pic" idx="1"/>
          </p:nvPr>
        </p:nvSpPr>
        <p:spPr>
          <a:xfrm>
            <a:off x="2389717" y="612772"/>
            <a:ext cx="7315200" cy="4114800"/>
          </a:xfrm>
        </p:spPr>
        <p:txBody>
          <a:bodyPr/>
          <a:lstStyle>
            <a:lvl1pPr marL="0" indent="0">
              <a:buNone/>
              <a:defRPr sz="1700"/>
            </a:lvl1pPr>
            <a:lvl2pPr marL="253130" indent="0">
              <a:buNone/>
              <a:defRPr sz="1500"/>
            </a:lvl2pPr>
            <a:lvl3pPr marL="506261" indent="0">
              <a:buNone/>
              <a:defRPr sz="1300"/>
            </a:lvl3pPr>
            <a:lvl4pPr marL="759391" indent="0">
              <a:buNone/>
              <a:defRPr sz="1100"/>
            </a:lvl4pPr>
            <a:lvl5pPr marL="1012522" indent="0">
              <a:buNone/>
              <a:defRPr sz="1100"/>
            </a:lvl5pPr>
            <a:lvl6pPr marL="1265652" indent="0">
              <a:buNone/>
              <a:defRPr sz="1100"/>
            </a:lvl6pPr>
            <a:lvl7pPr marL="1518782" indent="0">
              <a:buNone/>
              <a:defRPr sz="1100"/>
            </a:lvl7pPr>
            <a:lvl8pPr marL="1771913" indent="0">
              <a:buNone/>
              <a:defRPr sz="1100"/>
            </a:lvl8pPr>
            <a:lvl9pPr marL="2025043" indent="0">
              <a:buNone/>
              <a:defRPr sz="1100"/>
            </a:lvl9pPr>
          </a:lstStyle>
          <a:p>
            <a:r>
              <a:rPr lang="en-US"/>
              <a:t>Click icon to add picture</a:t>
            </a:r>
            <a:endParaRPr lang="en-GB"/>
          </a:p>
        </p:txBody>
      </p:sp>
      <p:sp>
        <p:nvSpPr>
          <p:cNvPr id="4" name="Text Placeholder 3"/>
          <p:cNvSpPr>
            <a:spLocks noGrp="1"/>
          </p:cNvSpPr>
          <p:nvPr>
            <p:ph type="body" sz="half" idx="2"/>
          </p:nvPr>
        </p:nvSpPr>
        <p:spPr>
          <a:xfrm>
            <a:off x="2389717" y="5367343"/>
            <a:ext cx="7315200" cy="804863"/>
          </a:xfrm>
        </p:spPr>
        <p:txBody>
          <a:bodyPr/>
          <a:lstStyle>
            <a:lvl1pPr marL="0" indent="0">
              <a:buNone/>
              <a:defRPr sz="800"/>
            </a:lvl1pPr>
            <a:lvl2pPr marL="253130" indent="0">
              <a:buNone/>
              <a:defRPr sz="700"/>
            </a:lvl2pPr>
            <a:lvl3pPr marL="506261" indent="0">
              <a:buNone/>
              <a:defRPr sz="600"/>
            </a:lvl3pPr>
            <a:lvl4pPr marL="759391" indent="0">
              <a:buNone/>
              <a:defRPr sz="500"/>
            </a:lvl4pPr>
            <a:lvl5pPr marL="1012522" indent="0">
              <a:buNone/>
              <a:defRPr sz="500"/>
            </a:lvl5pPr>
            <a:lvl6pPr marL="1265652" indent="0">
              <a:buNone/>
              <a:defRPr sz="500"/>
            </a:lvl6pPr>
            <a:lvl7pPr marL="1518782" indent="0">
              <a:buNone/>
              <a:defRPr sz="500"/>
            </a:lvl7pPr>
            <a:lvl8pPr marL="1771913" indent="0">
              <a:buNone/>
              <a:defRPr sz="500"/>
            </a:lvl8pPr>
            <a:lvl9pPr marL="202504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FE630539-E14C-4F2B-9DED-9945DCB1D179}"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9309845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6920564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7"/>
            <a:ext cx="2743201" cy="585152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47"/>
            <a:ext cx="8026401"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6583688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dirty="0"/>
              <a:t>Click icon to add picture</a:t>
            </a:r>
            <a:endParaRPr lang="en-GB" dirty="0"/>
          </a:p>
        </p:txBody>
      </p:sp>
      <p:sp>
        <p:nvSpPr>
          <p:cNvPr id="2" name="Title 1"/>
          <p:cNvSpPr>
            <a:spLocks noGrp="1"/>
          </p:cNvSpPr>
          <p:nvPr>
            <p:ph type="ctrTitle"/>
          </p:nvPr>
        </p:nvSpPr>
        <p:spPr>
          <a:xfrm>
            <a:off x="0" y="1"/>
            <a:ext cx="12192000" cy="836715"/>
          </a:xfrm>
        </p:spPr>
        <p:txBody>
          <a:bodyPr>
            <a:noAutofit/>
          </a:bodyPr>
          <a:lstStyle>
            <a:lvl1pPr>
              <a:defRPr sz="4400">
                <a:latin typeface="Franklin Gothic Demi Cond" panose="020B07060304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30/01/2024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8325310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lvl1pPr>
              <a:defRPr>
                <a:solidFill>
                  <a:schemeClr val="bg1"/>
                </a:solidFill>
                <a:latin typeface="Franklin Gothic Demi Cond" panose="020B07060304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30/01/2024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0831704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5"/>
          </a:xfrm>
        </p:spPr>
        <p:txBody>
          <a:bodyPr anchor="t"/>
          <a:lstStyle>
            <a:lvl1pPr algn="l">
              <a:defRPr sz="2200" b="1" cap="all">
                <a:latin typeface="Franklin Gothic Medium Cond" panose="020B06060304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963085" y="2906719"/>
            <a:ext cx="10363200" cy="1500188"/>
          </a:xfrm>
        </p:spPr>
        <p:txBody>
          <a:bodyPr anchor="b"/>
          <a:lstStyle>
            <a:lvl1pPr marL="0" indent="0">
              <a:buNone/>
              <a:defRPr sz="1100">
                <a:solidFill>
                  <a:schemeClr val="tx1">
                    <a:tint val="75000"/>
                  </a:schemeClr>
                </a:solidFill>
              </a:defRPr>
            </a:lvl1pPr>
            <a:lvl2pPr marL="253130" indent="0">
              <a:buNone/>
              <a:defRPr sz="1000">
                <a:solidFill>
                  <a:schemeClr val="tx1">
                    <a:tint val="75000"/>
                  </a:schemeClr>
                </a:solidFill>
              </a:defRPr>
            </a:lvl2pPr>
            <a:lvl3pPr marL="506261" indent="0">
              <a:buNone/>
              <a:defRPr sz="900">
                <a:solidFill>
                  <a:schemeClr val="tx1">
                    <a:tint val="75000"/>
                  </a:schemeClr>
                </a:solidFill>
              </a:defRPr>
            </a:lvl3pPr>
            <a:lvl4pPr marL="759391" indent="0">
              <a:buNone/>
              <a:defRPr sz="800">
                <a:solidFill>
                  <a:schemeClr val="tx1">
                    <a:tint val="75000"/>
                  </a:schemeClr>
                </a:solidFill>
              </a:defRPr>
            </a:lvl4pPr>
            <a:lvl5pPr marL="1012522" indent="0">
              <a:buNone/>
              <a:defRPr sz="800">
                <a:solidFill>
                  <a:schemeClr val="tx1">
                    <a:tint val="75000"/>
                  </a:schemeClr>
                </a:solidFill>
              </a:defRPr>
            </a:lvl5pPr>
            <a:lvl6pPr marL="1265652" indent="0">
              <a:buNone/>
              <a:defRPr sz="800">
                <a:solidFill>
                  <a:schemeClr val="tx1">
                    <a:tint val="75000"/>
                  </a:schemeClr>
                </a:solidFill>
              </a:defRPr>
            </a:lvl6pPr>
            <a:lvl7pPr marL="1518782" indent="0">
              <a:buNone/>
              <a:defRPr sz="800">
                <a:solidFill>
                  <a:schemeClr val="tx1">
                    <a:tint val="75000"/>
                  </a:schemeClr>
                </a:solidFill>
              </a:defRPr>
            </a:lvl7pPr>
            <a:lvl8pPr marL="1771913" indent="0">
              <a:buNone/>
              <a:defRPr sz="800">
                <a:solidFill>
                  <a:schemeClr val="tx1">
                    <a:tint val="75000"/>
                  </a:schemeClr>
                </a:solidFill>
              </a:defRPr>
            </a:lvl8pPr>
            <a:lvl9pPr marL="2025043"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630539-E14C-4F2B-9DED-9945DCB1D179}"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0112796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Cond" panose="020B07060304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4" y="1600201"/>
            <a:ext cx="5384801" cy="4525965"/>
          </a:xfrm>
        </p:spPr>
        <p:txBody>
          <a:bodyPr/>
          <a:lstStyle>
            <a:lvl1pPr>
              <a:defRPr sz="1500">
                <a:latin typeface="Franklin Gothic Medium Cond" panose="020B0606030402020204" pitchFamily="34" charset="0"/>
              </a:defRPr>
            </a:lvl1pPr>
            <a:lvl2pPr>
              <a:defRPr sz="1300">
                <a:latin typeface="Franklin Gothic Medium Cond" panose="020B0606030402020204" pitchFamily="34" charset="0"/>
              </a:defRPr>
            </a:lvl2pPr>
            <a:lvl3pPr>
              <a:defRPr sz="1100">
                <a:latin typeface="Franklin Gothic Medium Cond" panose="020B0606030402020204" pitchFamily="34" charset="0"/>
              </a:defRPr>
            </a:lvl3pPr>
            <a:lvl4pPr>
              <a:defRPr sz="1000">
                <a:latin typeface="Franklin Gothic Medium Cond" panose="020B0606030402020204" pitchFamily="34" charset="0"/>
              </a:defRPr>
            </a:lvl4pPr>
            <a:lvl5pPr>
              <a:defRPr sz="1000">
                <a:latin typeface="Franklin Gothic Medium Cond" panose="020B0606030402020204" pitchFamily="34" charset="0"/>
              </a:defRPr>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2" y="1600201"/>
            <a:ext cx="5384801" cy="4525965"/>
          </a:xfrm>
        </p:spPr>
        <p:txBody>
          <a:bodyPr/>
          <a:lstStyle>
            <a:lvl1pPr>
              <a:defRPr sz="1500">
                <a:latin typeface="Franklin Gothic Medium Cond" panose="020B0606030402020204" pitchFamily="34" charset="0"/>
              </a:defRPr>
            </a:lvl1pPr>
            <a:lvl2pPr>
              <a:defRPr sz="1300">
                <a:latin typeface="Franklin Gothic Medium Cond" panose="020B0606030402020204" pitchFamily="34" charset="0"/>
              </a:defRPr>
            </a:lvl2pPr>
            <a:lvl3pPr>
              <a:defRPr sz="1100">
                <a:latin typeface="Franklin Gothic Medium Cond" panose="020B0606030402020204" pitchFamily="34" charset="0"/>
              </a:defRPr>
            </a:lvl3pPr>
            <a:lvl4pPr>
              <a:defRPr sz="1000">
                <a:latin typeface="Franklin Gothic Medium Cond" panose="020B0606030402020204" pitchFamily="34" charset="0"/>
              </a:defRPr>
            </a:lvl4pPr>
            <a:lvl5pPr>
              <a:defRPr sz="1000">
                <a:latin typeface="Franklin Gothic Medium Cond" panose="020B0606030402020204" pitchFamily="34" charset="0"/>
              </a:defRPr>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FE630539-E14C-4F2B-9DED-9945DCB1D179}"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8227403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3" y="1535116"/>
            <a:ext cx="5386916" cy="639765"/>
          </a:xfrm>
        </p:spPr>
        <p:txBody>
          <a:bodyPr anchor="b"/>
          <a:lstStyle>
            <a:lvl1pPr marL="0" indent="0">
              <a:buNone/>
              <a:defRPr sz="1300" b="1"/>
            </a:lvl1pPr>
            <a:lvl2pPr marL="253130" indent="0">
              <a:buNone/>
              <a:defRPr sz="1100" b="1"/>
            </a:lvl2pPr>
            <a:lvl3pPr marL="506261" indent="0">
              <a:buNone/>
              <a:defRPr sz="1000" b="1"/>
            </a:lvl3pPr>
            <a:lvl4pPr marL="759391" indent="0">
              <a:buNone/>
              <a:defRPr sz="900" b="1"/>
            </a:lvl4pPr>
            <a:lvl5pPr marL="1012522" indent="0">
              <a:buNone/>
              <a:defRPr sz="900" b="1"/>
            </a:lvl5pPr>
            <a:lvl6pPr marL="1265652" indent="0">
              <a:buNone/>
              <a:defRPr sz="900" b="1"/>
            </a:lvl6pPr>
            <a:lvl7pPr marL="1518782" indent="0">
              <a:buNone/>
              <a:defRPr sz="900" b="1"/>
            </a:lvl7pPr>
            <a:lvl8pPr marL="1771913" indent="0">
              <a:buNone/>
              <a:defRPr sz="900" b="1"/>
            </a:lvl8pPr>
            <a:lvl9pPr marL="2025043"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3" y="2174881"/>
            <a:ext cx="5386916" cy="3951285"/>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6"/>
            <a:ext cx="5389032" cy="639765"/>
          </a:xfrm>
        </p:spPr>
        <p:txBody>
          <a:bodyPr anchor="b"/>
          <a:lstStyle>
            <a:lvl1pPr marL="0" indent="0">
              <a:buNone/>
              <a:defRPr sz="1300" b="1"/>
            </a:lvl1pPr>
            <a:lvl2pPr marL="253130" indent="0">
              <a:buNone/>
              <a:defRPr sz="1100" b="1"/>
            </a:lvl2pPr>
            <a:lvl3pPr marL="506261" indent="0">
              <a:buNone/>
              <a:defRPr sz="1000" b="1"/>
            </a:lvl3pPr>
            <a:lvl4pPr marL="759391" indent="0">
              <a:buNone/>
              <a:defRPr sz="900" b="1"/>
            </a:lvl4pPr>
            <a:lvl5pPr marL="1012522" indent="0">
              <a:buNone/>
              <a:defRPr sz="900" b="1"/>
            </a:lvl5pPr>
            <a:lvl6pPr marL="1265652" indent="0">
              <a:buNone/>
              <a:defRPr sz="900" b="1"/>
            </a:lvl6pPr>
            <a:lvl7pPr marL="1518782" indent="0">
              <a:buNone/>
              <a:defRPr sz="900" b="1"/>
            </a:lvl7pPr>
            <a:lvl8pPr marL="1771913" indent="0">
              <a:buNone/>
              <a:defRPr sz="900" b="1"/>
            </a:lvl8pPr>
            <a:lvl9pPr marL="2025043"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5" y="2174881"/>
            <a:ext cx="5389032" cy="3951285"/>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630539-E14C-4F2B-9DED-9945DCB1D179}" type="datetimeFigureOut">
              <a:rPr lang="en-GB" smtClean="0"/>
              <a:t>30/01/2024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0289142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630539-E14C-4F2B-9DED-9945DCB1D179}" type="datetimeFigureOut">
              <a:rPr lang="en-GB" smtClean="0"/>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749194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30539-E14C-4F2B-9DED-9945DCB1D179}" type="datetimeFigureOut">
              <a:rPr lang="en-GB" smtClean="0"/>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90651026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4" cy="1162051"/>
          </a:xfrm>
        </p:spPr>
        <p:txBody>
          <a:bodyPr anchor="b"/>
          <a:lstStyle>
            <a:lvl1pPr algn="l">
              <a:defRPr sz="1100" b="1"/>
            </a:lvl1pPr>
          </a:lstStyle>
          <a:p>
            <a:r>
              <a:rPr lang="en-US"/>
              <a:t>Click to edit Master title style</a:t>
            </a:r>
            <a:endParaRPr lang="en-GB"/>
          </a:p>
        </p:txBody>
      </p:sp>
      <p:sp>
        <p:nvSpPr>
          <p:cNvPr id="3" name="Content Placeholder 2"/>
          <p:cNvSpPr>
            <a:spLocks noGrp="1"/>
          </p:cNvSpPr>
          <p:nvPr>
            <p:ph idx="1"/>
          </p:nvPr>
        </p:nvSpPr>
        <p:spPr>
          <a:xfrm>
            <a:off x="4766738" y="273056"/>
            <a:ext cx="6815665" cy="5853112"/>
          </a:xfrm>
        </p:spPr>
        <p:txBody>
          <a:bodyPr/>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7" y="1435108"/>
            <a:ext cx="4011084" cy="4691063"/>
          </a:xfrm>
        </p:spPr>
        <p:txBody>
          <a:bodyPr/>
          <a:lstStyle>
            <a:lvl1pPr marL="0" indent="0">
              <a:buNone/>
              <a:defRPr sz="800"/>
            </a:lvl1pPr>
            <a:lvl2pPr marL="253130" indent="0">
              <a:buNone/>
              <a:defRPr sz="700"/>
            </a:lvl2pPr>
            <a:lvl3pPr marL="506261" indent="0">
              <a:buNone/>
              <a:defRPr sz="600"/>
            </a:lvl3pPr>
            <a:lvl4pPr marL="759391" indent="0">
              <a:buNone/>
              <a:defRPr sz="500"/>
            </a:lvl4pPr>
            <a:lvl5pPr marL="1012522" indent="0">
              <a:buNone/>
              <a:defRPr sz="500"/>
            </a:lvl5pPr>
            <a:lvl6pPr marL="1265652" indent="0">
              <a:buNone/>
              <a:defRPr sz="500"/>
            </a:lvl6pPr>
            <a:lvl7pPr marL="1518782" indent="0">
              <a:buNone/>
              <a:defRPr sz="500"/>
            </a:lvl7pPr>
            <a:lvl8pPr marL="1771913" indent="0">
              <a:buNone/>
              <a:defRPr sz="500"/>
            </a:lvl8pPr>
            <a:lvl9pPr marL="202504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FE630539-E14C-4F2B-9DED-9945DCB1D179}"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467801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
            <a:ext cx="12192007" cy="836715"/>
          </a:xfrm>
          <a:prstGeom prst="rect">
            <a:avLst/>
          </a:prstGeom>
        </p:spPr>
        <p:txBody>
          <a:bodyPr vert="horz" lIns="50626" tIns="25313" rIns="50626" bIns="25313"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5"/>
          </a:xfrm>
          <a:prstGeom prst="rect">
            <a:avLst/>
          </a:prstGeom>
        </p:spPr>
        <p:txBody>
          <a:bodyPr vert="horz" lIns="50626" tIns="25313" rIns="50626" bIns="253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60"/>
            <a:ext cx="2844800" cy="365123"/>
          </a:xfrm>
          <a:prstGeom prst="rect">
            <a:avLst/>
          </a:prstGeom>
        </p:spPr>
        <p:txBody>
          <a:bodyPr vert="horz" lIns="50626" tIns="25313" rIns="50626" bIns="25313" rtlCol="0" anchor="ctr"/>
          <a:lstStyle>
            <a:lvl1pPr algn="l">
              <a:defRPr sz="700">
                <a:solidFill>
                  <a:schemeClr val="tx1">
                    <a:tint val="75000"/>
                  </a:schemeClr>
                </a:solidFill>
              </a:defRPr>
            </a:lvl1pPr>
          </a:lstStyle>
          <a:p>
            <a:fld id="{FE630539-E14C-4F2B-9DED-9945DCB1D179}" type="datetimeFigureOut">
              <a:rPr lang="en-GB" smtClean="0"/>
              <a:t>30/01/2024</a:t>
            </a:fld>
            <a:endParaRPr lang="en-GB"/>
          </a:p>
        </p:txBody>
      </p:sp>
      <p:sp>
        <p:nvSpPr>
          <p:cNvPr id="5" name="Footer Placeholder 4"/>
          <p:cNvSpPr>
            <a:spLocks noGrp="1"/>
          </p:cNvSpPr>
          <p:nvPr>
            <p:ph type="ftr" sz="quarter" idx="3"/>
          </p:nvPr>
        </p:nvSpPr>
        <p:spPr>
          <a:xfrm>
            <a:off x="4165603" y="6356360"/>
            <a:ext cx="3860800" cy="365123"/>
          </a:xfrm>
          <a:prstGeom prst="rect">
            <a:avLst/>
          </a:prstGeom>
        </p:spPr>
        <p:txBody>
          <a:bodyPr vert="horz" lIns="50626" tIns="25313" rIns="50626" bIns="25313" rtlCol="0" anchor="ctr"/>
          <a:lstStyle>
            <a:lvl1pPr algn="ctr">
              <a:defRPr sz="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60"/>
            <a:ext cx="2844800" cy="365123"/>
          </a:xfrm>
          <a:prstGeom prst="rect">
            <a:avLst/>
          </a:prstGeom>
        </p:spPr>
        <p:txBody>
          <a:bodyPr vert="horz" lIns="50626" tIns="25313" rIns="50626" bIns="25313" rtlCol="0" anchor="ctr"/>
          <a:lstStyle>
            <a:lvl1pPr algn="r">
              <a:defRPr sz="700">
                <a:solidFill>
                  <a:schemeClr val="tx1">
                    <a:tint val="75000"/>
                  </a:schemeClr>
                </a:solidFill>
              </a:defRPr>
            </a:lvl1pPr>
          </a:lstStyle>
          <a:p>
            <a:fld id="{D99EA27F-BCE9-435E-8168-5A07A3866478}" type="slidenum">
              <a:rPr lang="en-GB" smtClean="0"/>
              <a:t>‹#›</a:t>
            </a:fld>
            <a:endParaRPr lang="en-GB"/>
          </a:p>
        </p:txBody>
      </p:sp>
    </p:spTree>
    <p:extLst>
      <p:ext uri="{BB962C8B-B14F-4D97-AF65-F5344CB8AC3E}">
        <p14:creationId xmlns:p14="http://schemas.microsoft.com/office/powerpoint/2010/main" val="4892265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txStyles>
    <p:titleStyle>
      <a:lvl1pPr algn="ctr" defTabSz="506261" rtl="0" eaLnBrk="1" latinLnBrk="0" hangingPunct="1">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0" indent="0" algn="l" defTabSz="506261" rtl="0" eaLnBrk="1" latinLnBrk="0" hangingPunct="1">
        <a:spcBef>
          <a:spcPct val="20000"/>
        </a:spcBef>
        <a:buFont typeface="Arial" pitchFamily="34" charset="0"/>
        <a:buNone/>
        <a:defRPr sz="3200" kern="1200">
          <a:solidFill>
            <a:schemeClr val="tx1"/>
          </a:solidFill>
          <a:latin typeface="Franklin Gothic Medium Cond" panose="020B0606030402020204" pitchFamily="34" charset="0"/>
          <a:ea typeface="+mn-ea"/>
          <a:cs typeface="+mn-cs"/>
        </a:defRPr>
      </a:lvl1pPr>
      <a:lvl2pPr marL="506261" indent="-253130" algn="l" defTabSz="506261" rtl="0" eaLnBrk="1" latinLnBrk="0" hangingPunct="1">
        <a:spcBef>
          <a:spcPct val="20000"/>
        </a:spcBef>
        <a:buFont typeface="Arial" pitchFamily="34" charset="0"/>
        <a:buChar char="•"/>
        <a:defRPr sz="2200" kern="1200">
          <a:solidFill>
            <a:schemeClr val="tx1"/>
          </a:solidFill>
          <a:latin typeface="Franklin Gothic Medium Cond" panose="020B0606030402020204" pitchFamily="34" charset="0"/>
          <a:ea typeface="+mn-ea"/>
          <a:cs typeface="+mn-cs"/>
        </a:defRPr>
      </a:lvl2pPr>
      <a:lvl3pPr marL="632826" indent="-126565" algn="l" defTabSz="506261" rtl="0" eaLnBrk="1" latinLnBrk="0" hangingPunct="1">
        <a:spcBef>
          <a:spcPct val="20000"/>
        </a:spcBef>
        <a:buFont typeface="Arial" pitchFamily="34" charset="0"/>
        <a:buChar char="•"/>
        <a:defRPr sz="1600" kern="1200">
          <a:solidFill>
            <a:schemeClr val="tx1"/>
          </a:solidFill>
          <a:latin typeface="Franklin Gothic Medium Cond" panose="020B0606030402020204" pitchFamily="34" charset="0"/>
          <a:ea typeface="+mn-ea"/>
          <a:cs typeface="+mn-cs"/>
        </a:defRPr>
      </a:lvl3pPr>
      <a:lvl4pPr marL="885956" indent="-126565" algn="l" defTabSz="506261" rtl="0" eaLnBrk="1" latinLnBrk="0" hangingPunct="1">
        <a:spcBef>
          <a:spcPct val="20000"/>
        </a:spcBef>
        <a:buFont typeface="Arial" pitchFamily="34" charset="0"/>
        <a:buChar char="–"/>
        <a:defRPr sz="1100" kern="1200">
          <a:solidFill>
            <a:schemeClr val="tx1"/>
          </a:solidFill>
          <a:latin typeface="Franklin Gothic Medium Cond" panose="020B0606030402020204" pitchFamily="34" charset="0"/>
          <a:ea typeface="+mn-ea"/>
          <a:cs typeface="+mn-cs"/>
        </a:defRPr>
      </a:lvl4pPr>
      <a:lvl5pPr marL="1139087" indent="-126565" algn="l" defTabSz="506261" rtl="0" eaLnBrk="1" latinLnBrk="0" hangingPunct="1">
        <a:spcBef>
          <a:spcPct val="20000"/>
        </a:spcBef>
        <a:buFont typeface="Arial" pitchFamily="34" charset="0"/>
        <a:buChar char="»"/>
        <a:defRPr sz="1100" kern="1200">
          <a:solidFill>
            <a:schemeClr val="tx1"/>
          </a:solidFill>
          <a:latin typeface="Franklin Gothic Medium Cond" panose="020B0606030402020204" pitchFamily="34" charset="0"/>
          <a:ea typeface="+mn-ea"/>
          <a:cs typeface="+mn-cs"/>
        </a:defRPr>
      </a:lvl5pPr>
      <a:lvl6pPr marL="1392217"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45347"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898478"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51608"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06261" rtl="0" eaLnBrk="1" latinLnBrk="0" hangingPunct="1">
        <a:defRPr sz="1000" kern="1200">
          <a:solidFill>
            <a:schemeClr val="tx1"/>
          </a:solidFill>
          <a:latin typeface="+mn-lt"/>
          <a:ea typeface="+mn-ea"/>
          <a:cs typeface="+mn-cs"/>
        </a:defRPr>
      </a:lvl1pPr>
      <a:lvl2pPr marL="253130" algn="l" defTabSz="506261" rtl="0" eaLnBrk="1" latinLnBrk="0" hangingPunct="1">
        <a:defRPr sz="1000" kern="1200">
          <a:solidFill>
            <a:schemeClr val="tx1"/>
          </a:solidFill>
          <a:latin typeface="+mn-lt"/>
          <a:ea typeface="+mn-ea"/>
          <a:cs typeface="+mn-cs"/>
        </a:defRPr>
      </a:lvl2pPr>
      <a:lvl3pPr marL="506261" algn="l" defTabSz="506261" rtl="0" eaLnBrk="1" latinLnBrk="0" hangingPunct="1">
        <a:defRPr sz="1000" kern="1200">
          <a:solidFill>
            <a:schemeClr val="tx1"/>
          </a:solidFill>
          <a:latin typeface="+mn-lt"/>
          <a:ea typeface="+mn-ea"/>
          <a:cs typeface="+mn-cs"/>
        </a:defRPr>
      </a:lvl3pPr>
      <a:lvl4pPr marL="759391" algn="l" defTabSz="506261" rtl="0" eaLnBrk="1" latinLnBrk="0" hangingPunct="1">
        <a:defRPr sz="1000" kern="1200">
          <a:solidFill>
            <a:schemeClr val="tx1"/>
          </a:solidFill>
          <a:latin typeface="+mn-lt"/>
          <a:ea typeface="+mn-ea"/>
          <a:cs typeface="+mn-cs"/>
        </a:defRPr>
      </a:lvl4pPr>
      <a:lvl5pPr marL="1012522" algn="l" defTabSz="506261" rtl="0" eaLnBrk="1" latinLnBrk="0" hangingPunct="1">
        <a:defRPr sz="1000" kern="1200">
          <a:solidFill>
            <a:schemeClr val="tx1"/>
          </a:solidFill>
          <a:latin typeface="+mn-lt"/>
          <a:ea typeface="+mn-ea"/>
          <a:cs typeface="+mn-cs"/>
        </a:defRPr>
      </a:lvl5pPr>
      <a:lvl6pPr marL="1265652" algn="l" defTabSz="506261" rtl="0" eaLnBrk="1" latinLnBrk="0" hangingPunct="1">
        <a:defRPr sz="1000" kern="1200">
          <a:solidFill>
            <a:schemeClr val="tx1"/>
          </a:solidFill>
          <a:latin typeface="+mn-lt"/>
          <a:ea typeface="+mn-ea"/>
          <a:cs typeface="+mn-cs"/>
        </a:defRPr>
      </a:lvl6pPr>
      <a:lvl7pPr marL="1518782" algn="l" defTabSz="506261" rtl="0" eaLnBrk="1" latinLnBrk="0" hangingPunct="1">
        <a:defRPr sz="1000" kern="1200">
          <a:solidFill>
            <a:schemeClr val="tx1"/>
          </a:solidFill>
          <a:latin typeface="+mn-lt"/>
          <a:ea typeface="+mn-ea"/>
          <a:cs typeface="+mn-cs"/>
        </a:defRPr>
      </a:lvl7pPr>
      <a:lvl8pPr marL="1771913" algn="l" defTabSz="506261" rtl="0" eaLnBrk="1" latinLnBrk="0" hangingPunct="1">
        <a:defRPr sz="1000" kern="1200">
          <a:solidFill>
            <a:schemeClr val="tx1"/>
          </a:solidFill>
          <a:latin typeface="+mn-lt"/>
          <a:ea typeface="+mn-ea"/>
          <a:cs typeface="+mn-cs"/>
        </a:defRPr>
      </a:lvl8pPr>
      <a:lvl9pPr marL="2025043" algn="l" defTabSz="506261"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a:ext>
            </a:extLst>
          </a:blip>
          <a:srcRect t="7813" b="7813"/>
          <a:stretch>
            <a:fillRect/>
          </a:stretch>
        </p:blipFill>
        <p:spPr/>
      </p:pic>
      <p:sp>
        <p:nvSpPr>
          <p:cNvPr id="7" name="TextBox 6"/>
          <p:cNvSpPr txBox="1"/>
          <p:nvPr/>
        </p:nvSpPr>
        <p:spPr>
          <a:xfrm>
            <a:off x="2207568" y="145616"/>
            <a:ext cx="1377300" cy="769441"/>
          </a:xfrm>
          <a:prstGeom prst="rect">
            <a:avLst/>
          </a:prstGeom>
          <a:noFill/>
        </p:spPr>
        <p:txBody>
          <a:bodyPr wrap="none" rtlCol="0">
            <a:spAutoFit/>
          </a:bodyPr>
          <a:lstStyle/>
          <a:p>
            <a:pPr algn="ctr"/>
            <a:r>
              <a:rPr lang="en-GB" sz="4400" dirty="0">
                <a:solidFill>
                  <a:schemeClr val="bg1"/>
                </a:solidFill>
                <a:effectLst>
                  <a:outerShdw blurRad="38100" dist="38100" dir="2700000" algn="tl">
                    <a:srgbClr val="000000">
                      <a:alpha val="43137"/>
                    </a:srgbClr>
                  </a:outerShdw>
                </a:effectLst>
                <a:latin typeface="+mj-lt"/>
              </a:rPr>
              <a:t>GCSE</a:t>
            </a:r>
          </a:p>
        </p:txBody>
      </p:sp>
      <p:sp>
        <p:nvSpPr>
          <p:cNvPr id="8" name="TextBox 7"/>
          <p:cNvSpPr txBox="1"/>
          <p:nvPr/>
        </p:nvSpPr>
        <p:spPr>
          <a:xfrm>
            <a:off x="2071500" y="530337"/>
            <a:ext cx="8048998" cy="2062103"/>
          </a:xfrm>
          <a:prstGeom prst="rect">
            <a:avLst/>
          </a:prstGeom>
          <a:noFill/>
        </p:spPr>
        <p:txBody>
          <a:bodyPr wrap="none" rtlCol="0">
            <a:spAutoFit/>
          </a:bodyPr>
          <a:lstStyle/>
          <a:p>
            <a:pPr algn="ctr"/>
            <a:r>
              <a:rPr lang="en-GB" sz="12800" dirty="0">
                <a:solidFill>
                  <a:srgbClr val="FFFF00"/>
                </a:solidFill>
                <a:effectLst>
                  <a:outerShdw blurRad="38100" dist="38100" dir="2700000" algn="tl">
                    <a:srgbClr val="000000">
                      <a:alpha val="43137"/>
                    </a:srgbClr>
                  </a:outerShdw>
                </a:effectLst>
                <a:latin typeface="+mj-lt"/>
              </a:rPr>
              <a:t>GEOGRAPHY</a:t>
            </a:r>
          </a:p>
        </p:txBody>
      </p:sp>
    </p:spTree>
    <p:extLst>
      <p:ext uri="{BB962C8B-B14F-4D97-AF65-F5344CB8AC3E}">
        <p14:creationId xmlns:p14="http://schemas.microsoft.com/office/powerpoint/2010/main" val="35163013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5" name="Rectangle 4"/>
          <p:cNvSpPr/>
          <p:nvPr/>
        </p:nvSpPr>
        <p:spPr>
          <a:xfrm>
            <a:off x="1487488" y="659059"/>
            <a:ext cx="9217024" cy="3046988"/>
          </a:xfrm>
          <a:prstGeom prst="rect">
            <a:avLst/>
          </a:prstGeom>
          <a:solidFill>
            <a:schemeClr val="bg1"/>
          </a:solidFill>
          <a:ln w="22225">
            <a:solidFill>
              <a:srgbClr val="454544"/>
            </a:solidFill>
            <a:prstDash val="lgDash"/>
          </a:ln>
          <a:effectLst>
            <a:outerShdw blurRad="63500" sx="102000" sy="102000" algn="ctr" rotWithShape="0">
              <a:prstClr val="black">
                <a:alpha val="40000"/>
              </a:prstClr>
            </a:outerShdw>
          </a:effectLst>
        </p:spPr>
        <p:txBody>
          <a:bodyPr wrap="square">
            <a:spAutoFit/>
          </a:bodyPr>
          <a:lstStyle/>
          <a:p>
            <a:pPr algn="just"/>
            <a:r>
              <a:rPr lang="en-GB" sz="3200" dirty="0"/>
              <a:t>Pupils who have studied Geography have gone on to work in the following sectors: </a:t>
            </a:r>
            <a:r>
              <a:rPr lang="en-GB" sz="3200" dirty="0">
                <a:solidFill>
                  <a:srgbClr val="C00000"/>
                </a:solidFill>
              </a:rPr>
              <a:t>law</a:t>
            </a:r>
            <a:r>
              <a:rPr lang="en-GB" sz="3200" dirty="0"/>
              <a:t>, </a:t>
            </a:r>
            <a:r>
              <a:rPr lang="en-GB" sz="3200" dirty="0">
                <a:solidFill>
                  <a:srgbClr val="00B050"/>
                </a:solidFill>
              </a:rPr>
              <a:t>science</a:t>
            </a:r>
            <a:r>
              <a:rPr lang="en-GB" sz="3200" dirty="0"/>
              <a:t>, </a:t>
            </a:r>
            <a:r>
              <a:rPr lang="en-GB" sz="3200" dirty="0">
                <a:solidFill>
                  <a:srgbClr val="7030A0"/>
                </a:solidFill>
              </a:rPr>
              <a:t>sales</a:t>
            </a:r>
            <a:r>
              <a:rPr lang="en-GB" sz="3200" dirty="0"/>
              <a:t>, </a:t>
            </a:r>
            <a:r>
              <a:rPr lang="en-GB" sz="3200" dirty="0">
                <a:solidFill>
                  <a:srgbClr val="FFC000"/>
                </a:solidFill>
              </a:rPr>
              <a:t>business</a:t>
            </a:r>
            <a:r>
              <a:rPr lang="en-GB" sz="3200" dirty="0"/>
              <a:t>, </a:t>
            </a:r>
            <a:r>
              <a:rPr lang="en-GB" sz="3200" dirty="0">
                <a:solidFill>
                  <a:srgbClr val="0070C0"/>
                </a:solidFill>
              </a:rPr>
              <a:t>environment</a:t>
            </a:r>
            <a:r>
              <a:rPr lang="en-GB" sz="3200" dirty="0"/>
              <a:t>, </a:t>
            </a:r>
            <a:r>
              <a:rPr lang="en-GB" sz="3200" dirty="0">
                <a:solidFill>
                  <a:srgbClr val="FF0000"/>
                </a:solidFill>
              </a:rPr>
              <a:t>information technology</a:t>
            </a:r>
            <a:r>
              <a:rPr lang="en-GB" sz="3200" dirty="0"/>
              <a:t>, </a:t>
            </a:r>
            <a:r>
              <a:rPr lang="en-GB" sz="3200" dirty="0">
                <a:solidFill>
                  <a:srgbClr val="00B0F0"/>
                </a:solidFill>
              </a:rPr>
              <a:t>management</a:t>
            </a:r>
            <a:r>
              <a:rPr lang="en-GB" sz="3200" dirty="0"/>
              <a:t>, </a:t>
            </a:r>
            <a:r>
              <a:rPr lang="en-GB" sz="3200" dirty="0">
                <a:solidFill>
                  <a:srgbClr val="C00000"/>
                </a:solidFill>
              </a:rPr>
              <a:t>finance</a:t>
            </a:r>
            <a:r>
              <a:rPr lang="en-GB" sz="3200" dirty="0"/>
              <a:t>, </a:t>
            </a:r>
            <a:r>
              <a:rPr lang="en-GB" sz="3200" dirty="0">
                <a:solidFill>
                  <a:srgbClr val="00B050"/>
                </a:solidFill>
              </a:rPr>
              <a:t>banking</a:t>
            </a:r>
            <a:r>
              <a:rPr lang="en-GB" sz="3200" dirty="0"/>
              <a:t>, </a:t>
            </a:r>
            <a:r>
              <a:rPr lang="en-GB" sz="3200" dirty="0">
                <a:solidFill>
                  <a:srgbClr val="7030A0"/>
                </a:solidFill>
              </a:rPr>
              <a:t>marketing</a:t>
            </a:r>
            <a:r>
              <a:rPr lang="en-GB" sz="3200" dirty="0"/>
              <a:t>, </a:t>
            </a:r>
            <a:r>
              <a:rPr lang="en-GB" sz="3200" dirty="0">
                <a:solidFill>
                  <a:srgbClr val="FFC000"/>
                </a:solidFill>
              </a:rPr>
              <a:t>research</a:t>
            </a:r>
            <a:r>
              <a:rPr lang="en-GB" sz="3200" dirty="0"/>
              <a:t>, </a:t>
            </a:r>
            <a:r>
              <a:rPr lang="en-GB" sz="3200" dirty="0">
                <a:solidFill>
                  <a:srgbClr val="0070C0"/>
                </a:solidFill>
              </a:rPr>
              <a:t>manufacturing</a:t>
            </a:r>
            <a:r>
              <a:rPr lang="en-GB" sz="3200" dirty="0"/>
              <a:t>,</a:t>
            </a:r>
            <a:r>
              <a:rPr lang="en-GB" sz="3200" dirty="0">
                <a:solidFill>
                  <a:schemeClr val="accent5"/>
                </a:solidFill>
              </a:rPr>
              <a:t> </a:t>
            </a:r>
            <a:r>
              <a:rPr lang="en-GB" sz="3200" dirty="0">
                <a:solidFill>
                  <a:srgbClr val="FF0000"/>
                </a:solidFill>
              </a:rPr>
              <a:t>teaching</a:t>
            </a:r>
            <a:r>
              <a:rPr lang="en-GB" sz="3200" dirty="0"/>
              <a:t>, </a:t>
            </a:r>
            <a:r>
              <a:rPr lang="en-GB" sz="3200" dirty="0">
                <a:solidFill>
                  <a:srgbClr val="00B0F0"/>
                </a:solidFill>
              </a:rPr>
              <a:t>childcare</a:t>
            </a:r>
            <a:r>
              <a:rPr lang="en-GB" sz="3200" dirty="0"/>
              <a:t>, </a:t>
            </a:r>
            <a:r>
              <a:rPr lang="en-GB" sz="3200" dirty="0">
                <a:solidFill>
                  <a:srgbClr val="C00000"/>
                </a:solidFill>
              </a:rPr>
              <a:t>engineering and building</a:t>
            </a:r>
            <a:r>
              <a:rPr lang="en-GB" sz="3200" dirty="0"/>
              <a:t>, </a:t>
            </a:r>
            <a:r>
              <a:rPr lang="en-GB" sz="3200" dirty="0">
                <a:solidFill>
                  <a:srgbClr val="00B050"/>
                </a:solidFill>
              </a:rPr>
              <a:t>arts</a:t>
            </a:r>
            <a:r>
              <a:rPr lang="en-GB" sz="3200" dirty="0"/>
              <a:t>, </a:t>
            </a:r>
            <a:r>
              <a:rPr lang="en-GB" sz="3200" dirty="0">
                <a:solidFill>
                  <a:srgbClr val="7030A0"/>
                </a:solidFill>
              </a:rPr>
              <a:t>design and media</a:t>
            </a:r>
            <a:r>
              <a:rPr lang="en-GB" sz="3200" dirty="0"/>
              <a:t>, </a:t>
            </a:r>
            <a:r>
              <a:rPr lang="en-GB" sz="3200" dirty="0">
                <a:solidFill>
                  <a:srgbClr val="FFC000"/>
                </a:solidFill>
              </a:rPr>
              <a:t>town planning</a:t>
            </a:r>
            <a:r>
              <a:rPr lang="en-GB" sz="3200" dirty="0"/>
              <a:t>, </a:t>
            </a:r>
            <a:r>
              <a:rPr lang="en-GB" sz="3200" dirty="0">
                <a:solidFill>
                  <a:srgbClr val="0070C0"/>
                </a:solidFill>
              </a:rPr>
              <a:t>working abroad </a:t>
            </a:r>
            <a:r>
              <a:rPr lang="en-GB" sz="3200" dirty="0"/>
              <a:t>and many (many) more…</a:t>
            </a:r>
          </a:p>
        </p:txBody>
      </p:sp>
    </p:spTree>
    <p:extLst>
      <p:ext uri="{BB962C8B-B14F-4D97-AF65-F5344CB8AC3E}">
        <p14:creationId xmlns:p14="http://schemas.microsoft.com/office/powerpoint/2010/main" val="34924046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rot="21288658">
            <a:off x="295957" y="211373"/>
            <a:ext cx="3406382" cy="400110"/>
          </a:xfrm>
          <a:prstGeom prst="rect">
            <a:avLst/>
          </a:prstGeom>
        </p:spPr>
        <p:txBody>
          <a:bodyPr wrap="none">
            <a:spAutoFit/>
          </a:bodyPr>
          <a:lstStyle/>
          <a:p>
            <a:r>
              <a:rPr lang="en-GB" sz="2000" dirty="0">
                <a:solidFill>
                  <a:srgbClr val="80525B"/>
                </a:solidFill>
                <a:ea typeface="Calibri" panose="020F0502020204030204" pitchFamily="34" charset="0"/>
              </a:rPr>
              <a:t>modern computer based mapping </a:t>
            </a:r>
            <a:endParaRPr lang="en-GB" sz="2000" dirty="0">
              <a:solidFill>
                <a:srgbClr val="80525B"/>
              </a:solidFill>
            </a:endParaRPr>
          </a:p>
        </p:txBody>
      </p:sp>
      <p:sp>
        <p:nvSpPr>
          <p:cNvPr id="6" name="Rectangle 5"/>
          <p:cNvSpPr/>
          <p:nvPr/>
        </p:nvSpPr>
        <p:spPr>
          <a:xfrm rot="309538">
            <a:off x="1009370" y="943451"/>
            <a:ext cx="2037866" cy="400110"/>
          </a:xfrm>
          <a:prstGeom prst="rect">
            <a:avLst/>
          </a:prstGeom>
        </p:spPr>
        <p:txBody>
          <a:bodyPr wrap="none">
            <a:spAutoFit/>
          </a:bodyPr>
          <a:lstStyle/>
          <a:p>
            <a:r>
              <a:rPr lang="en-GB" sz="2000" dirty="0">
                <a:solidFill>
                  <a:srgbClr val="80525B"/>
                </a:solidFill>
                <a:ea typeface="Calibri" panose="020F0502020204030204" pitchFamily="34" charset="0"/>
              </a:rPr>
              <a:t>digital technologies</a:t>
            </a:r>
            <a:endParaRPr lang="en-GB" sz="2000" dirty="0">
              <a:solidFill>
                <a:srgbClr val="80525B"/>
              </a:solidFill>
            </a:endParaRPr>
          </a:p>
        </p:txBody>
      </p:sp>
      <p:sp>
        <p:nvSpPr>
          <p:cNvPr id="7" name="Rectangle 6"/>
          <p:cNvSpPr/>
          <p:nvPr/>
        </p:nvSpPr>
        <p:spPr>
          <a:xfrm rot="309538">
            <a:off x="10962222" y="146986"/>
            <a:ext cx="1132041" cy="400110"/>
          </a:xfrm>
          <a:prstGeom prst="rect">
            <a:avLst/>
          </a:prstGeom>
        </p:spPr>
        <p:txBody>
          <a:bodyPr wrap="none">
            <a:spAutoFit/>
          </a:bodyPr>
          <a:lstStyle/>
          <a:p>
            <a:r>
              <a:rPr lang="en-GB" sz="2000" dirty="0">
                <a:solidFill>
                  <a:srgbClr val="80525B"/>
                </a:solidFill>
              </a:rPr>
              <a:t>map skills</a:t>
            </a:r>
          </a:p>
        </p:txBody>
      </p:sp>
      <p:sp>
        <p:nvSpPr>
          <p:cNvPr id="8" name="Rectangle 7"/>
          <p:cNvSpPr/>
          <p:nvPr/>
        </p:nvSpPr>
        <p:spPr>
          <a:xfrm rot="309538">
            <a:off x="6434531" y="241287"/>
            <a:ext cx="2591096" cy="707886"/>
          </a:xfrm>
          <a:prstGeom prst="rect">
            <a:avLst/>
          </a:prstGeom>
        </p:spPr>
        <p:txBody>
          <a:bodyPr wrap="square">
            <a:spAutoFit/>
          </a:bodyPr>
          <a:lstStyle/>
          <a:p>
            <a:r>
              <a:rPr lang="en-GB" sz="2000" dirty="0">
                <a:solidFill>
                  <a:srgbClr val="80525B"/>
                </a:solidFill>
                <a:ea typeface="Calibri" panose="020F0502020204030204" pitchFamily="34" charset="0"/>
              </a:rPr>
              <a:t>interpreting photos, cartoons, diagrams…</a:t>
            </a:r>
            <a:endParaRPr lang="en-GB" sz="2000" dirty="0">
              <a:solidFill>
                <a:srgbClr val="80525B"/>
              </a:solidFill>
            </a:endParaRPr>
          </a:p>
        </p:txBody>
      </p:sp>
      <p:sp>
        <p:nvSpPr>
          <p:cNvPr id="9" name="Rectangle 8"/>
          <p:cNvSpPr/>
          <p:nvPr/>
        </p:nvSpPr>
        <p:spPr>
          <a:xfrm rot="309538">
            <a:off x="10276194" y="1414732"/>
            <a:ext cx="2018500" cy="400110"/>
          </a:xfrm>
          <a:prstGeom prst="rect">
            <a:avLst/>
          </a:prstGeom>
        </p:spPr>
        <p:txBody>
          <a:bodyPr wrap="square">
            <a:spAutoFit/>
          </a:bodyPr>
          <a:lstStyle/>
          <a:p>
            <a:r>
              <a:rPr lang="en-GB" sz="2000" dirty="0">
                <a:solidFill>
                  <a:srgbClr val="80525B"/>
                </a:solidFill>
              </a:rPr>
              <a:t>analysing articles</a:t>
            </a:r>
          </a:p>
        </p:txBody>
      </p:sp>
      <p:sp>
        <p:nvSpPr>
          <p:cNvPr id="10" name="Rectangle 9"/>
          <p:cNvSpPr/>
          <p:nvPr/>
        </p:nvSpPr>
        <p:spPr>
          <a:xfrm rot="21274015">
            <a:off x="6587944" y="1289731"/>
            <a:ext cx="2018500" cy="400110"/>
          </a:xfrm>
          <a:prstGeom prst="rect">
            <a:avLst/>
          </a:prstGeom>
        </p:spPr>
        <p:txBody>
          <a:bodyPr wrap="square">
            <a:spAutoFit/>
          </a:bodyPr>
          <a:lstStyle/>
          <a:p>
            <a:r>
              <a:rPr lang="en-GB" sz="2000" dirty="0">
                <a:solidFill>
                  <a:srgbClr val="80525B"/>
                </a:solidFill>
              </a:rPr>
              <a:t>decision making</a:t>
            </a:r>
          </a:p>
        </p:txBody>
      </p:sp>
      <p:sp>
        <p:nvSpPr>
          <p:cNvPr id="11" name="Rectangle 10"/>
          <p:cNvSpPr/>
          <p:nvPr/>
        </p:nvSpPr>
        <p:spPr>
          <a:xfrm rot="21274015">
            <a:off x="4582244" y="1112558"/>
            <a:ext cx="1645873" cy="400110"/>
          </a:xfrm>
          <a:prstGeom prst="rect">
            <a:avLst/>
          </a:prstGeom>
        </p:spPr>
        <p:txBody>
          <a:bodyPr wrap="square">
            <a:spAutoFit/>
          </a:bodyPr>
          <a:lstStyle/>
          <a:p>
            <a:r>
              <a:rPr lang="en-GB" sz="2000" dirty="0">
                <a:solidFill>
                  <a:srgbClr val="80525B"/>
                </a:solidFill>
              </a:rPr>
              <a:t>critical analysis</a:t>
            </a:r>
          </a:p>
        </p:txBody>
      </p:sp>
      <p:sp>
        <p:nvSpPr>
          <p:cNvPr id="12" name="Rectangle 11"/>
          <p:cNvSpPr/>
          <p:nvPr/>
        </p:nvSpPr>
        <p:spPr>
          <a:xfrm rot="21274015">
            <a:off x="3932642" y="71214"/>
            <a:ext cx="1526842" cy="1015663"/>
          </a:xfrm>
          <a:prstGeom prst="rect">
            <a:avLst/>
          </a:prstGeom>
        </p:spPr>
        <p:txBody>
          <a:bodyPr wrap="square">
            <a:spAutoFit/>
          </a:bodyPr>
          <a:lstStyle/>
          <a:p>
            <a:r>
              <a:rPr lang="en-GB" sz="2000" dirty="0">
                <a:solidFill>
                  <a:srgbClr val="80525B"/>
                </a:solidFill>
              </a:rPr>
              <a:t>debating and arguing your point</a:t>
            </a:r>
          </a:p>
        </p:txBody>
      </p:sp>
      <p:sp>
        <p:nvSpPr>
          <p:cNvPr id="13" name="Rectangle 12"/>
          <p:cNvSpPr/>
          <p:nvPr/>
        </p:nvSpPr>
        <p:spPr>
          <a:xfrm rot="21274015">
            <a:off x="371235" y="1571250"/>
            <a:ext cx="1542337" cy="1015663"/>
          </a:xfrm>
          <a:prstGeom prst="rect">
            <a:avLst/>
          </a:prstGeom>
        </p:spPr>
        <p:txBody>
          <a:bodyPr wrap="square">
            <a:spAutoFit/>
          </a:bodyPr>
          <a:lstStyle/>
          <a:p>
            <a:r>
              <a:rPr lang="en-GB" sz="2000" dirty="0">
                <a:solidFill>
                  <a:srgbClr val="80525B"/>
                </a:solidFill>
              </a:rPr>
              <a:t>investigating issues in the real world</a:t>
            </a:r>
          </a:p>
        </p:txBody>
      </p:sp>
      <p:sp>
        <p:nvSpPr>
          <p:cNvPr id="14" name="Rectangle 13"/>
          <p:cNvSpPr/>
          <p:nvPr/>
        </p:nvSpPr>
        <p:spPr>
          <a:xfrm rot="21274015">
            <a:off x="8646165" y="1874124"/>
            <a:ext cx="1542337" cy="400110"/>
          </a:xfrm>
          <a:prstGeom prst="rect">
            <a:avLst/>
          </a:prstGeom>
        </p:spPr>
        <p:txBody>
          <a:bodyPr wrap="square">
            <a:spAutoFit/>
          </a:bodyPr>
          <a:lstStyle/>
          <a:p>
            <a:r>
              <a:rPr lang="en-GB" sz="2000" dirty="0">
                <a:solidFill>
                  <a:srgbClr val="80525B"/>
                </a:solidFill>
              </a:rPr>
              <a:t>report writing</a:t>
            </a:r>
          </a:p>
        </p:txBody>
      </p:sp>
      <p:sp>
        <p:nvSpPr>
          <p:cNvPr id="15" name="Rectangle 14"/>
          <p:cNvSpPr/>
          <p:nvPr/>
        </p:nvSpPr>
        <p:spPr>
          <a:xfrm rot="563022">
            <a:off x="3064828" y="1219147"/>
            <a:ext cx="1286094" cy="1015663"/>
          </a:xfrm>
          <a:prstGeom prst="rect">
            <a:avLst/>
          </a:prstGeom>
        </p:spPr>
        <p:txBody>
          <a:bodyPr wrap="square">
            <a:spAutoFit/>
          </a:bodyPr>
          <a:lstStyle/>
          <a:p>
            <a:r>
              <a:rPr lang="en-GB" sz="2000" dirty="0">
                <a:solidFill>
                  <a:srgbClr val="80525B"/>
                </a:solidFill>
              </a:rPr>
              <a:t>convincing others you are right</a:t>
            </a:r>
          </a:p>
        </p:txBody>
      </p:sp>
      <p:sp>
        <p:nvSpPr>
          <p:cNvPr id="16" name="Rectangle 15"/>
          <p:cNvSpPr/>
          <p:nvPr/>
        </p:nvSpPr>
        <p:spPr>
          <a:xfrm rot="21274015">
            <a:off x="10610240" y="714712"/>
            <a:ext cx="1039289" cy="400110"/>
          </a:xfrm>
          <a:prstGeom prst="rect">
            <a:avLst/>
          </a:prstGeom>
        </p:spPr>
        <p:txBody>
          <a:bodyPr wrap="square">
            <a:spAutoFit/>
          </a:bodyPr>
          <a:lstStyle/>
          <a:p>
            <a:r>
              <a:rPr lang="en-GB" sz="2000" dirty="0">
                <a:solidFill>
                  <a:srgbClr val="80525B"/>
                </a:solidFill>
              </a:rPr>
              <a:t>statistics</a:t>
            </a:r>
          </a:p>
        </p:txBody>
      </p:sp>
      <p:sp>
        <p:nvSpPr>
          <p:cNvPr id="17" name="Rectangle 16"/>
          <p:cNvSpPr/>
          <p:nvPr/>
        </p:nvSpPr>
        <p:spPr>
          <a:xfrm rot="21274015">
            <a:off x="9239037" y="33847"/>
            <a:ext cx="1128610" cy="400110"/>
          </a:xfrm>
          <a:prstGeom prst="rect">
            <a:avLst/>
          </a:prstGeom>
        </p:spPr>
        <p:txBody>
          <a:bodyPr wrap="square">
            <a:spAutoFit/>
          </a:bodyPr>
          <a:lstStyle/>
          <a:p>
            <a:r>
              <a:rPr lang="en-GB" sz="2000" dirty="0">
                <a:solidFill>
                  <a:srgbClr val="80525B"/>
                </a:solidFill>
              </a:rPr>
              <a:t>fieldwork</a:t>
            </a:r>
          </a:p>
        </p:txBody>
      </p:sp>
      <p:sp>
        <p:nvSpPr>
          <p:cNvPr id="18" name="Rectangle 17"/>
          <p:cNvSpPr/>
          <p:nvPr/>
        </p:nvSpPr>
        <p:spPr>
          <a:xfrm rot="544941">
            <a:off x="9021038" y="804290"/>
            <a:ext cx="1134742" cy="707886"/>
          </a:xfrm>
          <a:prstGeom prst="rect">
            <a:avLst/>
          </a:prstGeom>
        </p:spPr>
        <p:txBody>
          <a:bodyPr wrap="square">
            <a:spAutoFit/>
          </a:bodyPr>
          <a:lstStyle/>
          <a:p>
            <a:r>
              <a:rPr lang="en-GB" sz="2000" dirty="0">
                <a:solidFill>
                  <a:srgbClr val="80525B"/>
                </a:solidFill>
              </a:rPr>
              <a:t>working with data</a:t>
            </a:r>
          </a:p>
        </p:txBody>
      </p:sp>
      <p:sp>
        <p:nvSpPr>
          <p:cNvPr id="19" name="Rectangle 18"/>
          <p:cNvSpPr/>
          <p:nvPr/>
        </p:nvSpPr>
        <p:spPr>
          <a:xfrm>
            <a:off x="5851047" y="2021317"/>
            <a:ext cx="2305603" cy="400110"/>
          </a:xfrm>
          <a:prstGeom prst="rect">
            <a:avLst/>
          </a:prstGeom>
        </p:spPr>
        <p:txBody>
          <a:bodyPr wrap="square">
            <a:spAutoFit/>
          </a:bodyPr>
          <a:lstStyle/>
          <a:p>
            <a:r>
              <a:rPr lang="en-GB" sz="2000" dirty="0">
                <a:solidFill>
                  <a:srgbClr val="80525B"/>
                </a:solidFill>
              </a:rPr>
              <a:t>boosting your memory</a:t>
            </a:r>
          </a:p>
        </p:txBody>
      </p:sp>
      <p:sp>
        <p:nvSpPr>
          <p:cNvPr id="20" name="Rectangle 19"/>
          <p:cNvSpPr/>
          <p:nvPr/>
        </p:nvSpPr>
        <p:spPr>
          <a:xfrm rot="21274015">
            <a:off x="1688097" y="2109718"/>
            <a:ext cx="2018500" cy="400110"/>
          </a:xfrm>
          <a:prstGeom prst="rect">
            <a:avLst/>
          </a:prstGeom>
        </p:spPr>
        <p:txBody>
          <a:bodyPr wrap="square">
            <a:spAutoFit/>
          </a:bodyPr>
          <a:lstStyle/>
          <a:p>
            <a:r>
              <a:rPr lang="en-GB" sz="2000" dirty="0">
                <a:solidFill>
                  <a:srgbClr val="80525B"/>
                </a:solidFill>
              </a:rPr>
              <a:t>empathy</a:t>
            </a:r>
          </a:p>
        </p:txBody>
      </p:sp>
      <p:sp>
        <p:nvSpPr>
          <p:cNvPr id="21" name="Rectangle 20"/>
          <p:cNvSpPr/>
          <p:nvPr/>
        </p:nvSpPr>
        <p:spPr>
          <a:xfrm rot="309538">
            <a:off x="10392790" y="2020899"/>
            <a:ext cx="2018500" cy="400110"/>
          </a:xfrm>
          <a:prstGeom prst="rect">
            <a:avLst/>
          </a:prstGeom>
        </p:spPr>
        <p:txBody>
          <a:bodyPr wrap="square">
            <a:spAutoFit/>
          </a:bodyPr>
          <a:lstStyle/>
          <a:p>
            <a:r>
              <a:rPr lang="en-GB" sz="2000" dirty="0">
                <a:solidFill>
                  <a:srgbClr val="80525B"/>
                </a:solidFill>
              </a:rPr>
              <a:t>problem solving</a:t>
            </a:r>
          </a:p>
        </p:txBody>
      </p:sp>
      <p:sp>
        <p:nvSpPr>
          <p:cNvPr id="25" name="TextBox 24"/>
          <p:cNvSpPr txBox="1"/>
          <p:nvPr/>
        </p:nvSpPr>
        <p:spPr>
          <a:xfrm>
            <a:off x="421523" y="4979388"/>
            <a:ext cx="2579168" cy="584775"/>
          </a:xfrm>
          <a:prstGeom prst="rect">
            <a:avLst/>
          </a:prstGeom>
          <a:noFill/>
        </p:spPr>
        <p:txBody>
          <a:bodyPr wrap="none" rtlCol="0">
            <a:spAutoFit/>
          </a:bodyPr>
          <a:lstStyle/>
          <a:p>
            <a:r>
              <a:rPr lang="en-GB" sz="3200" dirty="0">
                <a:solidFill>
                  <a:schemeClr val="bg1"/>
                </a:solidFill>
              </a:rPr>
              <a:t>a wide variety of</a:t>
            </a:r>
          </a:p>
        </p:txBody>
      </p:sp>
      <p:sp>
        <p:nvSpPr>
          <p:cNvPr id="26" name="TextBox 25"/>
          <p:cNvSpPr txBox="1"/>
          <p:nvPr/>
        </p:nvSpPr>
        <p:spPr>
          <a:xfrm>
            <a:off x="400032" y="5324157"/>
            <a:ext cx="2380781" cy="1077218"/>
          </a:xfrm>
          <a:prstGeom prst="rect">
            <a:avLst/>
          </a:prstGeom>
          <a:noFill/>
        </p:spPr>
        <p:txBody>
          <a:bodyPr wrap="none" rtlCol="0">
            <a:spAutoFit/>
          </a:bodyPr>
          <a:lstStyle/>
          <a:p>
            <a:pPr algn="ctr"/>
            <a:r>
              <a:rPr lang="en-GB" sz="6400" dirty="0">
                <a:solidFill>
                  <a:schemeClr val="bg1"/>
                </a:solidFill>
                <a:latin typeface="+mj-lt"/>
              </a:rPr>
              <a:t>SKILLS</a:t>
            </a:r>
          </a:p>
        </p:txBody>
      </p:sp>
    </p:spTree>
    <p:extLst>
      <p:ext uri="{BB962C8B-B14F-4D97-AF65-F5344CB8AC3E}">
        <p14:creationId xmlns:p14="http://schemas.microsoft.com/office/powerpoint/2010/main" val="12795169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19336" y="2420888"/>
            <a:ext cx="3903633" cy="1077218"/>
          </a:xfrm>
          <a:prstGeom prst="rect">
            <a:avLst/>
          </a:prstGeom>
          <a:noFill/>
        </p:spPr>
        <p:txBody>
          <a:bodyPr wrap="none" rtlCol="0">
            <a:spAutoFit/>
          </a:bodyPr>
          <a:lstStyle/>
          <a:p>
            <a:pPr algn="ctr"/>
            <a:r>
              <a:rPr lang="en-GB" sz="6400" dirty="0">
                <a:solidFill>
                  <a:schemeClr val="bg1"/>
                </a:solidFill>
                <a:latin typeface="+mj-lt"/>
              </a:rPr>
              <a:t>FIELDWORK</a:t>
            </a:r>
          </a:p>
        </p:txBody>
      </p:sp>
      <p:sp>
        <p:nvSpPr>
          <p:cNvPr id="6" name="TextBox 5"/>
          <p:cNvSpPr txBox="1"/>
          <p:nvPr/>
        </p:nvSpPr>
        <p:spPr>
          <a:xfrm>
            <a:off x="179159" y="1556792"/>
            <a:ext cx="3843810" cy="1077218"/>
          </a:xfrm>
          <a:prstGeom prst="rect">
            <a:avLst/>
          </a:prstGeom>
          <a:noFill/>
        </p:spPr>
        <p:txBody>
          <a:bodyPr wrap="square" rtlCol="0">
            <a:spAutoFit/>
          </a:bodyPr>
          <a:lstStyle/>
          <a:p>
            <a:r>
              <a:rPr lang="en-GB" sz="3200" dirty="0">
                <a:solidFill>
                  <a:schemeClr val="bg1"/>
                </a:solidFill>
              </a:rPr>
              <a:t>Skills developed through high quality</a:t>
            </a:r>
          </a:p>
        </p:txBody>
      </p:sp>
    </p:spTree>
    <p:extLst>
      <p:ext uri="{BB962C8B-B14F-4D97-AF65-F5344CB8AC3E}">
        <p14:creationId xmlns:p14="http://schemas.microsoft.com/office/powerpoint/2010/main" val="14799084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a:off x="767408" y="1484784"/>
            <a:ext cx="6984776" cy="3170099"/>
          </a:xfrm>
          <a:prstGeom prst="rect">
            <a:avLst/>
          </a:prstGeom>
        </p:spPr>
        <p:txBody>
          <a:bodyPr wrap="square">
            <a:spAutoFit/>
          </a:bodyPr>
          <a:lstStyle/>
          <a:p>
            <a:r>
              <a:rPr lang="en-GB" sz="3200" dirty="0">
                <a:solidFill>
                  <a:schemeClr val="bg1"/>
                </a:solidFill>
              </a:rPr>
              <a:t>Three </a:t>
            </a:r>
            <a:r>
              <a:rPr lang="en-GB" sz="3200" dirty="0">
                <a:solidFill>
                  <a:srgbClr val="FFFF00"/>
                </a:solidFill>
              </a:rPr>
              <a:t>examinations</a:t>
            </a:r>
            <a:r>
              <a:rPr lang="en-GB" sz="3200" dirty="0">
                <a:solidFill>
                  <a:schemeClr val="bg1"/>
                </a:solidFill>
              </a:rPr>
              <a:t> at the end of Year 11:</a:t>
            </a:r>
          </a:p>
          <a:p>
            <a:pPr marL="457200" lvl="0" indent="-457200">
              <a:buFont typeface="Arial" panose="020B0604020202020204" pitchFamily="34" charset="0"/>
              <a:buChar char="•"/>
            </a:pPr>
            <a:endParaRPr lang="en-GB" sz="2400" dirty="0">
              <a:solidFill>
                <a:schemeClr val="bg1"/>
              </a:solidFill>
            </a:endParaRPr>
          </a:p>
          <a:p>
            <a:pPr marL="457200" lvl="0" indent="-457200">
              <a:buFont typeface="Arial" panose="020B0604020202020204" pitchFamily="34" charset="0"/>
              <a:buChar char="•"/>
            </a:pPr>
            <a:r>
              <a:rPr lang="en-GB" sz="2400" dirty="0">
                <a:solidFill>
                  <a:schemeClr val="bg1"/>
                </a:solidFill>
              </a:rPr>
              <a:t>Component 1 (1hr 45mins) tests all 3 themes</a:t>
            </a:r>
          </a:p>
          <a:p>
            <a:pPr marL="457200" lvl="0" indent="-457200">
              <a:buFont typeface="Arial" panose="020B0604020202020204" pitchFamily="34" charset="0"/>
              <a:buChar char="•"/>
            </a:pPr>
            <a:endParaRPr lang="en-GB" sz="2400" dirty="0">
              <a:solidFill>
                <a:schemeClr val="bg1"/>
              </a:solidFill>
            </a:endParaRPr>
          </a:p>
          <a:p>
            <a:pPr marL="457200" lvl="0" indent="-457200">
              <a:buFont typeface="Arial" panose="020B0604020202020204" pitchFamily="34" charset="0"/>
              <a:buChar char="•"/>
            </a:pPr>
            <a:r>
              <a:rPr lang="en-GB" sz="2400" dirty="0">
                <a:solidFill>
                  <a:schemeClr val="bg1"/>
                </a:solidFill>
              </a:rPr>
              <a:t>Component 2 (1hr 30mins) contains a Decision Making Exercise</a:t>
            </a:r>
          </a:p>
          <a:p>
            <a:pPr marL="457200" lvl="0" indent="-457200">
              <a:buFont typeface="Arial" panose="020B0604020202020204" pitchFamily="34" charset="0"/>
              <a:buChar char="•"/>
            </a:pPr>
            <a:endParaRPr lang="en-GB" sz="2400" dirty="0">
              <a:solidFill>
                <a:schemeClr val="bg1"/>
              </a:solidFill>
            </a:endParaRPr>
          </a:p>
          <a:p>
            <a:pPr marL="457200" lvl="0" indent="-457200">
              <a:buFont typeface="Arial" panose="020B0604020202020204" pitchFamily="34" charset="0"/>
              <a:buChar char="•"/>
            </a:pPr>
            <a:r>
              <a:rPr lang="en-GB" sz="2400" dirty="0">
                <a:solidFill>
                  <a:schemeClr val="bg1"/>
                </a:solidFill>
              </a:rPr>
              <a:t>Component 3 (1hr 30mins) tests Fieldwork</a:t>
            </a:r>
          </a:p>
        </p:txBody>
      </p:sp>
      <p:sp>
        <p:nvSpPr>
          <p:cNvPr id="6" name="Title 2">
            <a:extLst>
              <a:ext uri="{FF2B5EF4-FFF2-40B4-BE49-F238E27FC236}">
                <a16:creationId xmlns:a16="http://schemas.microsoft.com/office/drawing/2014/main" id="{E52E2E4C-E710-4AAE-A2A0-8F921670EC4F}"/>
              </a:ext>
            </a:extLst>
          </p:cNvPr>
          <p:cNvSpPr>
            <a:spLocks noGrp="1"/>
          </p:cNvSpPr>
          <p:nvPr>
            <p:ph type="ctrTitle"/>
          </p:nvPr>
        </p:nvSpPr>
        <p:spPr>
          <a:xfrm>
            <a:off x="335360" y="332656"/>
            <a:ext cx="6528048" cy="836715"/>
          </a:xfrm>
        </p:spPr>
        <p:txBody>
          <a:bodyPr/>
          <a:lstStyle/>
          <a:p>
            <a:pPr algn="l"/>
            <a:r>
              <a:rPr lang="en-GB" dirty="0">
                <a:solidFill>
                  <a:schemeClr val="bg1"/>
                </a:solidFill>
              </a:rPr>
              <a:t>How will I be assessed?</a:t>
            </a:r>
          </a:p>
        </p:txBody>
      </p:sp>
    </p:spTree>
    <p:extLst>
      <p:ext uri="{BB962C8B-B14F-4D97-AF65-F5344CB8AC3E}">
        <p14:creationId xmlns:p14="http://schemas.microsoft.com/office/powerpoint/2010/main" val="16438639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a:ext>
            </a:extLst>
          </a:blip>
          <a:srcRect l="6481" r="6481"/>
          <a:stretch>
            <a:fillRect/>
          </a:stretch>
        </p:blipFill>
        <p:spPr/>
      </p:pic>
      <p:sp>
        <p:nvSpPr>
          <p:cNvPr id="3" name="Title 2"/>
          <p:cNvSpPr>
            <a:spLocks noGrp="1"/>
          </p:cNvSpPr>
          <p:nvPr>
            <p:ph type="ctrTitle"/>
          </p:nvPr>
        </p:nvSpPr>
        <p:spPr>
          <a:xfrm>
            <a:off x="335360" y="332656"/>
            <a:ext cx="6528048" cy="836715"/>
          </a:xfrm>
        </p:spPr>
        <p:txBody>
          <a:bodyPr/>
          <a:lstStyle/>
          <a:p>
            <a:pPr algn="l"/>
            <a:r>
              <a:rPr lang="en-GB" dirty="0">
                <a:solidFill>
                  <a:schemeClr val="bg1"/>
                </a:solidFill>
              </a:rPr>
              <a:t>Should I do geography GCSE?</a:t>
            </a:r>
          </a:p>
        </p:txBody>
      </p:sp>
      <p:sp>
        <p:nvSpPr>
          <p:cNvPr id="5" name="TextBox 4"/>
          <p:cNvSpPr txBox="1"/>
          <p:nvPr/>
        </p:nvSpPr>
        <p:spPr>
          <a:xfrm>
            <a:off x="407368" y="1866024"/>
            <a:ext cx="5256583" cy="4093428"/>
          </a:xfrm>
          <a:prstGeom prst="rect">
            <a:avLst/>
          </a:prstGeom>
          <a:noFill/>
        </p:spPr>
        <p:txBody>
          <a:bodyPr wrap="square" rtlCol="0">
            <a:spAutoFit/>
          </a:bodyPr>
          <a:lstStyle/>
          <a:p>
            <a:pPr lvl="0"/>
            <a:r>
              <a:rPr lang="en-GB" sz="2600" dirty="0">
                <a:solidFill>
                  <a:schemeClr val="bg1"/>
                </a:solidFill>
              </a:rPr>
              <a:t>Maybe…..</a:t>
            </a:r>
          </a:p>
          <a:p>
            <a:pPr marL="457200" lvl="0" indent="-457200">
              <a:buFont typeface="Arial" panose="020B0604020202020204" pitchFamily="34" charset="0"/>
              <a:buChar char="•"/>
            </a:pPr>
            <a:r>
              <a:rPr lang="en-GB" sz="2600" dirty="0">
                <a:solidFill>
                  <a:schemeClr val="bg1"/>
                </a:solidFill>
              </a:rPr>
              <a:t>are interested in the subject and the world around you </a:t>
            </a:r>
            <a:r>
              <a:rPr lang="en-GB" sz="2600" dirty="0">
                <a:solidFill>
                  <a:srgbClr val="FFFF00"/>
                </a:solidFill>
              </a:rPr>
              <a:t>(really important!)</a:t>
            </a:r>
          </a:p>
          <a:p>
            <a:pPr marL="457200" indent="-457200">
              <a:buFont typeface="Arial" pitchFamily="34" charset="0"/>
              <a:buChar char="•"/>
            </a:pPr>
            <a:r>
              <a:rPr lang="en-GB" sz="2600" dirty="0">
                <a:solidFill>
                  <a:schemeClr val="bg1"/>
                </a:solidFill>
              </a:rPr>
              <a:t>are a good ‘all-rounder’ and/or be committed to work on areas you may find trickier</a:t>
            </a:r>
          </a:p>
          <a:p>
            <a:pPr marL="457200" lvl="0" indent="-457200">
              <a:buFont typeface="Arial" panose="020B0604020202020204" pitchFamily="34" charset="0"/>
              <a:buChar char="•"/>
            </a:pPr>
            <a:r>
              <a:rPr lang="en-GB" sz="2600" dirty="0">
                <a:solidFill>
                  <a:schemeClr val="bg1"/>
                </a:solidFill>
              </a:rPr>
              <a:t>have good enquiry skills (i.e. good scientists)</a:t>
            </a:r>
          </a:p>
          <a:p>
            <a:pPr marL="457200" lvl="0" indent="-457200">
              <a:buFont typeface="Arial" panose="020B0604020202020204" pitchFamily="34" charset="0"/>
              <a:buChar char="•"/>
            </a:pPr>
            <a:r>
              <a:rPr lang="en-GB" sz="2600" dirty="0">
                <a:solidFill>
                  <a:schemeClr val="bg1"/>
                </a:solidFill>
              </a:rPr>
              <a:t>don’t mind working with numbers occasionally!</a:t>
            </a:r>
          </a:p>
        </p:txBody>
      </p:sp>
      <p:cxnSp>
        <p:nvCxnSpPr>
          <p:cNvPr id="7" name="Straight Connector 6"/>
          <p:cNvCxnSpPr/>
          <p:nvPr/>
        </p:nvCxnSpPr>
        <p:spPr>
          <a:xfrm>
            <a:off x="407368" y="1502027"/>
            <a:ext cx="6048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8778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388" b="14901"/>
          <a:stretch/>
        </p:blipFill>
        <p:spPr>
          <a:xfrm>
            <a:off x="0" y="1"/>
            <a:ext cx="12143511" cy="6857999"/>
          </a:xfrm>
        </p:spPr>
      </p:pic>
      <p:sp>
        <p:nvSpPr>
          <p:cNvPr id="5" name="TextBox 4"/>
          <p:cNvSpPr txBox="1"/>
          <p:nvPr/>
        </p:nvSpPr>
        <p:spPr>
          <a:xfrm>
            <a:off x="2495600" y="5445224"/>
            <a:ext cx="2492991" cy="1077218"/>
          </a:xfrm>
          <a:prstGeom prst="rect">
            <a:avLst/>
          </a:prstGeom>
          <a:noFill/>
        </p:spPr>
        <p:txBody>
          <a:bodyPr wrap="non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prstClr val="white"/>
                </a:solidFill>
                <a:effectLst/>
                <a:uLnTx/>
                <a:uFillTx/>
                <a:latin typeface="Franklin Gothic Demi Cond"/>
                <a:ea typeface="+mn-ea"/>
                <a:cs typeface="+mn-cs"/>
              </a:rPr>
              <a:t>RIVERS</a:t>
            </a:r>
          </a:p>
        </p:txBody>
      </p:sp>
      <p:sp>
        <p:nvSpPr>
          <p:cNvPr id="6" name="TextBox 5"/>
          <p:cNvSpPr txBox="1"/>
          <p:nvPr/>
        </p:nvSpPr>
        <p:spPr>
          <a:xfrm>
            <a:off x="2536904" y="5152836"/>
            <a:ext cx="3731919" cy="584775"/>
          </a:xfrm>
          <a:prstGeom prst="rect">
            <a:avLst/>
          </a:prstGeom>
          <a:noFill/>
        </p:spPr>
        <p:txBody>
          <a:bodyPr wrap="non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Franklin Gothic Medium Cond"/>
                <a:ea typeface="+mn-ea"/>
                <a:cs typeface="+mn-cs"/>
              </a:rPr>
              <a:t>Changing Environments</a:t>
            </a:r>
          </a:p>
        </p:txBody>
      </p:sp>
      <p:sp>
        <p:nvSpPr>
          <p:cNvPr id="7" name="Cloud Callout 6"/>
          <p:cNvSpPr/>
          <p:nvPr/>
        </p:nvSpPr>
        <p:spPr>
          <a:xfrm>
            <a:off x="9120336" y="260648"/>
            <a:ext cx="2618690" cy="1296144"/>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Why can rivers be deadly? </a:t>
            </a:r>
          </a:p>
        </p:txBody>
      </p:sp>
      <p:sp>
        <p:nvSpPr>
          <p:cNvPr id="8" name="Cloud Callout 7"/>
          <p:cNvSpPr/>
          <p:nvPr/>
        </p:nvSpPr>
        <p:spPr>
          <a:xfrm>
            <a:off x="8373109" y="4941168"/>
            <a:ext cx="3149893" cy="1296144"/>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Why do people live near rivers that flood?</a:t>
            </a:r>
          </a:p>
        </p:txBody>
      </p:sp>
    </p:spTree>
    <p:extLst>
      <p:ext uri="{BB962C8B-B14F-4D97-AF65-F5344CB8AC3E}">
        <p14:creationId xmlns:p14="http://schemas.microsoft.com/office/powerpoint/2010/main" val="19947964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7802" b="7802"/>
          <a:stretch>
            <a:fillRect/>
          </a:stretch>
        </p:blipFill>
        <p:spPr/>
      </p:pic>
      <p:sp>
        <p:nvSpPr>
          <p:cNvPr id="7" name="TextBox 6"/>
          <p:cNvSpPr txBox="1"/>
          <p:nvPr/>
        </p:nvSpPr>
        <p:spPr>
          <a:xfrm>
            <a:off x="9294466" y="476672"/>
            <a:ext cx="2706190" cy="1077218"/>
          </a:xfrm>
          <a:prstGeom prst="rect">
            <a:avLst/>
          </a:prstGeom>
          <a:noFill/>
        </p:spPr>
        <p:txBody>
          <a:bodyPr wrap="non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srgbClr val="000000"/>
                </a:solidFill>
                <a:effectLst/>
                <a:uLnTx/>
                <a:uFillTx/>
                <a:latin typeface="Franklin Gothic Demi Cond"/>
                <a:ea typeface="+mn-ea"/>
                <a:cs typeface="+mn-cs"/>
              </a:rPr>
              <a:t>COASTS</a:t>
            </a:r>
          </a:p>
        </p:txBody>
      </p:sp>
      <p:sp>
        <p:nvSpPr>
          <p:cNvPr id="8" name="TextBox 7"/>
          <p:cNvSpPr txBox="1"/>
          <p:nvPr/>
        </p:nvSpPr>
        <p:spPr>
          <a:xfrm>
            <a:off x="8400256" y="184284"/>
            <a:ext cx="4019951" cy="584775"/>
          </a:xfrm>
          <a:prstGeom prst="rect">
            <a:avLst/>
          </a:prstGeom>
          <a:noFill/>
        </p:spPr>
        <p:txBody>
          <a:bodyPr wrap="squar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Franklin Gothic Medium Cond"/>
                <a:ea typeface="+mn-ea"/>
                <a:cs typeface="+mn-cs"/>
              </a:rPr>
              <a:t>Changing Environments</a:t>
            </a:r>
          </a:p>
        </p:txBody>
      </p:sp>
      <p:sp>
        <p:nvSpPr>
          <p:cNvPr id="5" name="Cloud Callout 4"/>
          <p:cNvSpPr/>
          <p:nvPr/>
        </p:nvSpPr>
        <p:spPr>
          <a:xfrm>
            <a:off x="623391" y="3573016"/>
            <a:ext cx="3744417" cy="1398978"/>
          </a:xfrm>
          <a:prstGeom prst="cloudCallout">
            <a:avLst>
              <a:gd name="adj1" fmla="val -46158"/>
              <a:gd name="adj2" fmla="val -60546"/>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Why are millions of properties at risk of falling into the sea?</a:t>
            </a:r>
          </a:p>
        </p:txBody>
      </p:sp>
      <p:sp>
        <p:nvSpPr>
          <p:cNvPr id="6" name="Cloud Callout 5"/>
          <p:cNvSpPr/>
          <p:nvPr/>
        </p:nvSpPr>
        <p:spPr>
          <a:xfrm>
            <a:off x="7824192" y="4797152"/>
            <a:ext cx="3816424" cy="1254962"/>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How should we protect our coastlines?</a:t>
            </a:r>
          </a:p>
        </p:txBody>
      </p:sp>
    </p:spTree>
    <p:extLst>
      <p:ext uri="{BB962C8B-B14F-4D97-AF65-F5344CB8AC3E}">
        <p14:creationId xmlns:p14="http://schemas.microsoft.com/office/powerpoint/2010/main" val="32631915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water, boat, day&#10;&#10;Description automatically generated">
            <a:extLst>
              <a:ext uri="{FF2B5EF4-FFF2-40B4-BE49-F238E27FC236}">
                <a16:creationId xmlns:a16="http://schemas.microsoft.com/office/drawing/2014/main" id="{9E3502FD-62D8-4519-B90A-D357ECD1712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02" b="7802"/>
          <a:stretch>
            <a:fillRect/>
          </a:stretch>
        </p:blipFill>
        <p:spPr/>
      </p:pic>
      <p:sp>
        <p:nvSpPr>
          <p:cNvPr id="6" name="TextBox 5"/>
          <p:cNvSpPr txBox="1"/>
          <p:nvPr/>
        </p:nvSpPr>
        <p:spPr>
          <a:xfrm>
            <a:off x="-406892" y="551582"/>
            <a:ext cx="8735140" cy="1077218"/>
          </a:xfrm>
          <a:prstGeom prst="rect">
            <a:avLst/>
          </a:prstGeom>
          <a:noFill/>
        </p:spPr>
        <p:txBody>
          <a:bodyPr wrap="squar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prstClr val="white"/>
                </a:solidFill>
                <a:effectLst/>
                <a:uLnTx/>
                <a:uFillTx/>
                <a:latin typeface="Franklin Gothic Demi Cond"/>
                <a:ea typeface="+mn-ea"/>
                <a:cs typeface="+mn-cs"/>
              </a:rPr>
              <a:t>WEATHER AND CLIMATE</a:t>
            </a:r>
          </a:p>
        </p:txBody>
      </p:sp>
      <p:sp>
        <p:nvSpPr>
          <p:cNvPr id="7" name="TextBox 6"/>
          <p:cNvSpPr txBox="1"/>
          <p:nvPr/>
        </p:nvSpPr>
        <p:spPr>
          <a:xfrm>
            <a:off x="308958" y="222368"/>
            <a:ext cx="3731919" cy="584775"/>
          </a:xfrm>
          <a:prstGeom prst="rect">
            <a:avLst/>
          </a:prstGeom>
          <a:noFill/>
        </p:spPr>
        <p:txBody>
          <a:bodyPr wrap="non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Franklin Gothic Medium Cond"/>
                <a:ea typeface="+mn-ea"/>
                <a:cs typeface="+mn-cs"/>
              </a:rPr>
              <a:t>Changing Environments</a:t>
            </a:r>
          </a:p>
        </p:txBody>
      </p:sp>
      <p:sp>
        <p:nvSpPr>
          <p:cNvPr id="3" name="Cloud Callout 2"/>
          <p:cNvSpPr/>
          <p:nvPr/>
        </p:nvSpPr>
        <p:spPr>
          <a:xfrm>
            <a:off x="8400256" y="4077072"/>
            <a:ext cx="2880320" cy="1368152"/>
          </a:xfrm>
          <a:prstGeom prst="cloudCallout">
            <a:avLst>
              <a:gd name="adj1" fmla="val 46364"/>
              <a:gd name="adj2" fmla="val 65842"/>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What if the UK was hit by a drought?</a:t>
            </a:r>
          </a:p>
        </p:txBody>
      </p:sp>
      <p:sp>
        <p:nvSpPr>
          <p:cNvPr id="8" name="Cloud Callout 7"/>
          <p:cNvSpPr/>
          <p:nvPr/>
        </p:nvSpPr>
        <p:spPr>
          <a:xfrm>
            <a:off x="8661518" y="807143"/>
            <a:ext cx="3194754" cy="1398978"/>
          </a:xfrm>
          <a:prstGeom prst="cloudCallout">
            <a:avLst>
              <a:gd name="adj1" fmla="val -43296"/>
              <a:gd name="adj2" fmla="val 61463"/>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Are hurricanes the deadliest natural hazard?</a:t>
            </a:r>
          </a:p>
        </p:txBody>
      </p:sp>
    </p:spTree>
    <p:extLst>
      <p:ext uri="{BB962C8B-B14F-4D97-AF65-F5344CB8AC3E}">
        <p14:creationId xmlns:p14="http://schemas.microsoft.com/office/powerpoint/2010/main" val="28607745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t="7647" b="7647"/>
          <a:stretch>
            <a:fillRect/>
          </a:stretch>
        </p:blipFill>
        <p:spPr/>
      </p:pic>
      <p:sp>
        <p:nvSpPr>
          <p:cNvPr id="5" name="TextBox 4"/>
          <p:cNvSpPr txBox="1"/>
          <p:nvPr/>
        </p:nvSpPr>
        <p:spPr>
          <a:xfrm>
            <a:off x="8388820" y="5517232"/>
            <a:ext cx="3666389" cy="1077218"/>
          </a:xfrm>
          <a:prstGeom prst="rect">
            <a:avLst/>
          </a:prstGeom>
          <a:noFill/>
        </p:spPr>
        <p:txBody>
          <a:bodyPr wrap="non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prstClr val="white"/>
                </a:solidFill>
                <a:effectLst/>
                <a:uLnTx/>
                <a:uFillTx/>
                <a:latin typeface="Franklin Gothic Demi Cond"/>
                <a:ea typeface="+mn-ea"/>
                <a:cs typeface="+mn-cs"/>
              </a:rPr>
              <a:t>Challenges</a:t>
            </a:r>
          </a:p>
        </p:txBody>
      </p:sp>
      <p:sp>
        <p:nvSpPr>
          <p:cNvPr id="6" name="TextBox 5"/>
          <p:cNvSpPr txBox="1"/>
          <p:nvPr/>
        </p:nvSpPr>
        <p:spPr>
          <a:xfrm>
            <a:off x="8944501" y="5188018"/>
            <a:ext cx="2355966" cy="584775"/>
          </a:xfrm>
          <a:prstGeom prst="rect">
            <a:avLst/>
          </a:prstGeom>
          <a:noFill/>
        </p:spPr>
        <p:txBody>
          <a:bodyPr wrap="non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Franklin Gothic Medium Cond"/>
                <a:ea typeface="+mn-ea"/>
                <a:cs typeface="+mn-cs"/>
              </a:rPr>
              <a:t>Environmental</a:t>
            </a:r>
          </a:p>
        </p:txBody>
      </p:sp>
      <p:sp>
        <p:nvSpPr>
          <p:cNvPr id="7" name="Cloud Callout 6"/>
          <p:cNvSpPr/>
          <p:nvPr/>
        </p:nvSpPr>
        <p:spPr>
          <a:xfrm>
            <a:off x="8688288" y="188640"/>
            <a:ext cx="3194754" cy="1398978"/>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What if all the world’s rainforests were cut down?</a:t>
            </a:r>
          </a:p>
        </p:txBody>
      </p:sp>
      <p:sp>
        <p:nvSpPr>
          <p:cNvPr id="8" name="Cloud Callout 7"/>
          <p:cNvSpPr/>
          <p:nvPr/>
        </p:nvSpPr>
        <p:spPr>
          <a:xfrm>
            <a:off x="407368" y="4373815"/>
            <a:ext cx="3194754" cy="1398978"/>
          </a:xfrm>
          <a:prstGeom prst="cloudCallout">
            <a:avLst>
              <a:gd name="adj1" fmla="val -33278"/>
              <a:gd name="adj2" fmla="val 66910"/>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How do plants and animals survive here?</a:t>
            </a:r>
          </a:p>
        </p:txBody>
      </p:sp>
    </p:spTree>
    <p:extLst>
      <p:ext uri="{BB962C8B-B14F-4D97-AF65-F5344CB8AC3E}">
        <p14:creationId xmlns:p14="http://schemas.microsoft.com/office/powerpoint/2010/main" val="40794249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sky, outdoor, ground, nature&#10;&#10;Description automatically generated">
            <a:extLst>
              <a:ext uri="{FF2B5EF4-FFF2-40B4-BE49-F238E27FC236}">
                <a16:creationId xmlns:a16="http://schemas.microsoft.com/office/drawing/2014/main" id="{50F4EFD8-6E2F-48A0-B17F-C1B53B04C64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3" r="3333"/>
          <a:stretch>
            <a:fillRect/>
          </a:stretch>
        </p:blipFill>
        <p:spPr/>
      </p:pic>
      <p:sp>
        <p:nvSpPr>
          <p:cNvPr id="7" name="TextBox 6"/>
          <p:cNvSpPr txBox="1"/>
          <p:nvPr/>
        </p:nvSpPr>
        <p:spPr>
          <a:xfrm>
            <a:off x="263352" y="443223"/>
            <a:ext cx="4104456" cy="1077218"/>
          </a:xfrm>
          <a:prstGeom prst="rect">
            <a:avLst/>
          </a:prstGeom>
          <a:noFill/>
        </p:spPr>
        <p:txBody>
          <a:bodyPr wrap="squar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prstClr val="white"/>
                </a:solidFill>
                <a:effectLst/>
                <a:uLnTx/>
                <a:uFillTx/>
                <a:latin typeface="Franklin Gothic Demi Cond"/>
                <a:ea typeface="+mn-ea"/>
                <a:cs typeface="+mn-cs"/>
              </a:rPr>
              <a:t>Challenges</a:t>
            </a:r>
          </a:p>
        </p:txBody>
      </p:sp>
      <p:sp>
        <p:nvSpPr>
          <p:cNvPr id="8" name="TextBox 7"/>
          <p:cNvSpPr txBox="1"/>
          <p:nvPr/>
        </p:nvSpPr>
        <p:spPr>
          <a:xfrm>
            <a:off x="263352" y="114009"/>
            <a:ext cx="2355966" cy="584775"/>
          </a:xfrm>
          <a:prstGeom prst="rect">
            <a:avLst/>
          </a:prstGeom>
          <a:noFill/>
        </p:spPr>
        <p:txBody>
          <a:bodyPr wrap="non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Franklin Gothic Medium Cond"/>
                <a:ea typeface="+mn-ea"/>
                <a:cs typeface="+mn-cs"/>
              </a:rPr>
              <a:t>Environmental</a:t>
            </a:r>
          </a:p>
        </p:txBody>
      </p:sp>
      <p:sp>
        <p:nvSpPr>
          <p:cNvPr id="9" name="Cloud Callout 8"/>
          <p:cNvSpPr/>
          <p:nvPr/>
        </p:nvSpPr>
        <p:spPr>
          <a:xfrm>
            <a:off x="8616280" y="1625942"/>
            <a:ext cx="3194754" cy="1398978"/>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What if desertification continues?</a:t>
            </a:r>
          </a:p>
        </p:txBody>
      </p:sp>
      <p:sp>
        <p:nvSpPr>
          <p:cNvPr id="10" name="Cloud Callout 9"/>
          <p:cNvSpPr/>
          <p:nvPr/>
        </p:nvSpPr>
        <p:spPr>
          <a:xfrm>
            <a:off x="263352" y="2325431"/>
            <a:ext cx="3143672" cy="1440160"/>
          </a:xfrm>
          <a:prstGeom prst="cloudCallout">
            <a:avLst>
              <a:gd name="adj1" fmla="val -33332"/>
              <a:gd name="adj2" fmla="val 62770"/>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Are we running out of water?</a:t>
            </a:r>
          </a:p>
        </p:txBody>
      </p:sp>
    </p:spTree>
    <p:extLst>
      <p:ext uri="{BB962C8B-B14F-4D97-AF65-F5344CB8AC3E}">
        <p14:creationId xmlns:p14="http://schemas.microsoft.com/office/powerpoint/2010/main" val="6602868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t="5918" b="5918"/>
          <a:stretch>
            <a:fillRect/>
          </a:stretch>
        </p:blipFill>
        <p:spPr/>
      </p:pic>
      <p:sp>
        <p:nvSpPr>
          <p:cNvPr id="5" name="TextBox 4"/>
          <p:cNvSpPr txBox="1"/>
          <p:nvPr/>
        </p:nvSpPr>
        <p:spPr>
          <a:xfrm>
            <a:off x="-74754" y="476672"/>
            <a:ext cx="6688049" cy="1077218"/>
          </a:xfrm>
          <a:prstGeom prst="rect">
            <a:avLst/>
          </a:prstGeom>
          <a:noFill/>
        </p:spPr>
        <p:txBody>
          <a:bodyPr wrap="non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prstClr val="white"/>
                </a:solidFill>
                <a:effectLst/>
                <a:uLnTx/>
                <a:uFillTx/>
                <a:latin typeface="Franklin Gothic Demi Cond"/>
                <a:ea typeface="+mn-ea"/>
                <a:cs typeface="+mn-cs"/>
              </a:rPr>
              <a:t>Changing Economies</a:t>
            </a:r>
          </a:p>
        </p:txBody>
      </p:sp>
      <p:sp>
        <p:nvSpPr>
          <p:cNvPr id="6" name="TextBox 5"/>
          <p:cNvSpPr txBox="1"/>
          <p:nvPr/>
        </p:nvSpPr>
        <p:spPr>
          <a:xfrm>
            <a:off x="267820" y="184284"/>
            <a:ext cx="3046027" cy="584775"/>
          </a:xfrm>
          <a:prstGeom prst="rect">
            <a:avLst/>
          </a:prstGeom>
          <a:noFill/>
        </p:spPr>
        <p:txBody>
          <a:bodyPr wrap="non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Franklin Gothic Medium Cond"/>
                <a:ea typeface="+mn-ea"/>
                <a:cs typeface="+mn-cs"/>
              </a:rPr>
              <a:t>Changing Places – </a:t>
            </a:r>
          </a:p>
        </p:txBody>
      </p:sp>
      <p:sp>
        <p:nvSpPr>
          <p:cNvPr id="7" name="Cloud Callout 6"/>
          <p:cNvSpPr/>
          <p:nvPr/>
        </p:nvSpPr>
        <p:spPr>
          <a:xfrm>
            <a:off x="675652" y="4941168"/>
            <a:ext cx="2618690" cy="1296144"/>
          </a:xfrm>
          <a:prstGeom prst="cloudCallout">
            <a:avLst>
              <a:gd name="adj1" fmla="val -31999"/>
              <a:gd name="adj2" fmla="val 67826"/>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What jobs will there be in the future?</a:t>
            </a:r>
          </a:p>
        </p:txBody>
      </p:sp>
      <p:sp>
        <p:nvSpPr>
          <p:cNvPr id="8" name="Cloud Callout 7"/>
          <p:cNvSpPr/>
          <p:nvPr/>
        </p:nvSpPr>
        <p:spPr>
          <a:xfrm>
            <a:off x="8544272" y="4909512"/>
            <a:ext cx="3647728" cy="1296144"/>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How will new technology affect business and trade?</a:t>
            </a:r>
          </a:p>
        </p:txBody>
      </p:sp>
      <p:pic>
        <p:nvPicPr>
          <p:cNvPr id="2" name="Picture 1"/>
          <p:cNvPicPr>
            <a:picLocks noChangeAspect="1"/>
          </p:cNvPicPr>
          <p:nvPr/>
        </p:nvPicPr>
        <p:blipFill>
          <a:blip r:embed="rId4"/>
          <a:stretch>
            <a:fillRect/>
          </a:stretch>
        </p:blipFill>
        <p:spPr>
          <a:xfrm rot="21390372">
            <a:off x="197864" y="1726145"/>
            <a:ext cx="5686000" cy="1073956"/>
          </a:xfrm>
          <a:prstGeom prst="rect">
            <a:avLst/>
          </a:prstGeom>
        </p:spPr>
      </p:pic>
    </p:spTree>
    <p:extLst>
      <p:ext uri="{BB962C8B-B14F-4D97-AF65-F5344CB8AC3E}">
        <p14:creationId xmlns:p14="http://schemas.microsoft.com/office/powerpoint/2010/main" val="33185872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7818" b="7818"/>
          <a:stretch>
            <a:fillRect/>
          </a:stretch>
        </p:blipFill>
        <p:spPr/>
      </p:pic>
      <p:sp>
        <p:nvSpPr>
          <p:cNvPr id="5" name="TextBox 4"/>
          <p:cNvSpPr txBox="1"/>
          <p:nvPr/>
        </p:nvSpPr>
        <p:spPr>
          <a:xfrm>
            <a:off x="5510031" y="5780782"/>
            <a:ext cx="6688049" cy="1077218"/>
          </a:xfrm>
          <a:prstGeom prst="rect">
            <a:avLst/>
          </a:prstGeom>
          <a:noFill/>
        </p:spPr>
        <p:txBody>
          <a:bodyPr wrap="none" rtlCol="0">
            <a:spAutoFit/>
          </a:bodyP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solidFill>
                  <a:srgbClr val="000000"/>
                </a:solidFill>
                <a:effectLst/>
                <a:uLnTx/>
                <a:uFillTx/>
                <a:latin typeface="Franklin Gothic Demi Cond"/>
                <a:ea typeface="+mn-ea"/>
                <a:cs typeface="+mn-cs"/>
              </a:rPr>
              <a:t>Changing Economies</a:t>
            </a:r>
          </a:p>
        </p:txBody>
      </p:sp>
      <p:sp>
        <p:nvSpPr>
          <p:cNvPr id="6" name="TextBox 5"/>
          <p:cNvSpPr txBox="1"/>
          <p:nvPr/>
        </p:nvSpPr>
        <p:spPr>
          <a:xfrm>
            <a:off x="7715220" y="5508521"/>
            <a:ext cx="3046027" cy="584775"/>
          </a:xfrm>
          <a:prstGeom prst="rect">
            <a:avLst/>
          </a:prstGeom>
          <a:noFill/>
        </p:spPr>
        <p:txBody>
          <a:bodyPr wrap="none" rtlCol="0">
            <a:spAutoFit/>
          </a:bodyPr>
          <a:lstStyle/>
          <a:p>
            <a:pPr marL="0" marR="0" lvl="0" indent="0" algn="l" defTabSz="506261"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Franklin Gothic Medium Cond"/>
                <a:ea typeface="+mn-ea"/>
                <a:cs typeface="+mn-cs"/>
              </a:rPr>
              <a:t>Changing Places – </a:t>
            </a:r>
          </a:p>
        </p:txBody>
      </p:sp>
      <p:sp>
        <p:nvSpPr>
          <p:cNvPr id="7" name="Cloud Callout 6"/>
          <p:cNvSpPr/>
          <p:nvPr/>
        </p:nvSpPr>
        <p:spPr>
          <a:xfrm>
            <a:off x="335360" y="5081293"/>
            <a:ext cx="2952328" cy="1398978"/>
          </a:xfrm>
          <a:prstGeom prst="cloudCallout">
            <a:avLst>
              <a:gd name="adj1" fmla="val -43296"/>
              <a:gd name="adj2" fmla="val 61463"/>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What if there was no countryside?</a:t>
            </a:r>
          </a:p>
        </p:txBody>
      </p:sp>
      <p:sp>
        <p:nvSpPr>
          <p:cNvPr id="8" name="Cloud Callout 7"/>
          <p:cNvSpPr/>
          <p:nvPr/>
        </p:nvSpPr>
        <p:spPr>
          <a:xfrm>
            <a:off x="8688288" y="188640"/>
            <a:ext cx="3194754" cy="1398978"/>
          </a:xfrm>
          <a:prstGeom prst="cloudCallout">
            <a:avLst>
              <a:gd name="adj1" fmla="val 29690"/>
              <a:gd name="adj2" fmla="val 70178"/>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6261"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Franklin Gothic Medium Cond"/>
                <a:ea typeface="+mn-ea"/>
                <a:cs typeface="+mn-cs"/>
              </a:rPr>
              <a:t>Are cities in crisis?</a:t>
            </a:r>
          </a:p>
        </p:txBody>
      </p:sp>
    </p:spTree>
    <p:extLst>
      <p:ext uri="{BB962C8B-B14F-4D97-AF65-F5344CB8AC3E}">
        <p14:creationId xmlns:p14="http://schemas.microsoft.com/office/powerpoint/2010/main" val="33230674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3018"/>
            <a:ext cx="12192000" cy="2132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5910" y="2477800"/>
            <a:ext cx="6480720" cy="3888432"/>
          </a:xfrm>
          <a:prstGeom prst="rect">
            <a:avLst/>
          </a:prstGeom>
        </p:spPr>
      </p:pic>
      <p:sp>
        <p:nvSpPr>
          <p:cNvPr id="4" name="Rounded Rectangular Callout 3"/>
          <p:cNvSpPr/>
          <p:nvPr/>
        </p:nvSpPr>
        <p:spPr>
          <a:xfrm>
            <a:off x="7680176" y="2124347"/>
            <a:ext cx="4032448" cy="807184"/>
          </a:xfrm>
          <a:prstGeom prst="wedgeRoundRectCallout">
            <a:avLst>
              <a:gd name="adj1" fmla="val 47580"/>
              <a:gd name="adj2" fmla="val 85541"/>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a typeface="Batang" panose="02030600000101010101" pitchFamily="18" charset="-127"/>
                <a:cs typeface="Courier New" panose="02070309020205020404" pitchFamily="49" charset="0"/>
              </a:rPr>
              <a:t>“Geography is all the rage.”</a:t>
            </a:r>
          </a:p>
        </p:txBody>
      </p:sp>
      <p:sp>
        <p:nvSpPr>
          <p:cNvPr id="6" name="Rounded Rectangular Callout 5"/>
          <p:cNvSpPr/>
          <p:nvPr/>
        </p:nvSpPr>
        <p:spPr>
          <a:xfrm>
            <a:off x="7176120" y="3616713"/>
            <a:ext cx="4032448" cy="1053113"/>
          </a:xfrm>
          <a:prstGeom prst="wedgeRoundRectCallout">
            <a:avLst>
              <a:gd name="adj1" fmla="val -38512"/>
              <a:gd name="adj2" fmla="val 78183"/>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a typeface="Batang" panose="02030600000101010101" pitchFamily="18" charset="-127"/>
                <a:cs typeface="Courier New" panose="02070309020205020404" pitchFamily="49" charset="0"/>
              </a:rPr>
              <a:t>“Geography is a subject for our times.”</a:t>
            </a:r>
          </a:p>
        </p:txBody>
      </p:sp>
      <p:sp>
        <p:nvSpPr>
          <p:cNvPr id="7" name="Rounded Rectangular Callout 6"/>
          <p:cNvSpPr/>
          <p:nvPr/>
        </p:nvSpPr>
        <p:spPr>
          <a:xfrm>
            <a:off x="7896200" y="5355008"/>
            <a:ext cx="4032448" cy="1053113"/>
          </a:xfrm>
          <a:prstGeom prst="wedgeRoundRectCallout">
            <a:avLst>
              <a:gd name="adj1" fmla="val 33360"/>
              <a:gd name="adj2" fmla="val 75240"/>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a typeface="Batang" panose="02030600000101010101" pitchFamily="18" charset="-127"/>
                <a:cs typeface="Courier New" panose="02070309020205020404" pitchFamily="49" charset="0"/>
              </a:rPr>
              <a:t>“Geography is soaring in popularity.”</a:t>
            </a:r>
          </a:p>
        </p:txBody>
      </p:sp>
    </p:spTree>
    <p:extLst>
      <p:ext uri="{BB962C8B-B14F-4D97-AF65-F5344CB8AC3E}">
        <p14:creationId xmlns:p14="http://schemas.microsoft.com/office/powerpoint/2010/main" val="422981172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5f2ae1911d3aa47338267e54641baf37a68b9"/>
</p:tagLst>
</file>

<file path=ppt/theme/theme1.xml><?xml version="1.0" encoding="utf-8"?>
<a:theme xmlns:a="http://schemas.openxmlformats.org/drawingml/2006/main" name="blank">
  <a:themeElements>
    <a:clrScheme name="Custom 1">
      <a:dk1>
        <a:srgbClr val="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2015">
      <a:majorFont>
        <a:latin typeface="Franklin Gothic Demi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sz="3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627</Words>
  <Application>Microsoft Office PowerPoint</Application>
  <PresentationFormat>Widescreen</PresentationFormat>
  <Paragraphs>84</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Batang</vt:lpstr>
      <vt:lpstr>Arial</vt:lpstr>
      <vt:lpstr>Calibri</vt:lpstr>
      <vt:lpstr>Courier New</vt:lpstr>
      <vt:lpstr>Franklin Gothic Demi Cond</vt:lpstr>
      <vt:lpstr>Franklin Gothic Medium Cond</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I be assessed?</vt:lpstr>
      <vt:lpstr>Should I do geography GCSE?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Smart</dc:creator>
  <cp:lastModifiedBy>Joanna Brown</cp:lastModifiedBy>
  <cp:revision>8</cp:revision>
  <cp:lastPrinted>2024-01-30T15:33:44Z</cp:lastPrinted>
  <dcterms:created xsi:type="dcterms:W3CDTF">2021-01-03T22:08:26Z</dcterms:created>
  <dcterms:modified xsi:type="dcterms:W3CDTF">2024-01-30T15:39:26Z</dcterms:modified>
</cp:coreProperties>
</file>