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642" r:id="rId2"/>
    <p:sldId id="1645" r:id="rId3"/>
    <p:sldId id="1647" r:id="rId4"/>
    <p:sldId id="1657" r:id="rId5"/>
    <p:sldId id="1650" r:id="rId6"/>
    <p:sldId id="1658" r:id="rId7"/>
    <p:sldId id="1659" r:id="rId8"/>
    <p:sldId id="1652" r:id="rId9"/>
    <p:sldId id="16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B76BF-1641-485E-955E-1007436E676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1973-F828-446B-9004-52423AEC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5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how the core curriculum helps with all future careers aspirations – this is why it is a compulsory subject to study. It teaches you how to read and assess situations, communicate with others, express your ideas and feelings, to be insightful and thoughtful, a critical thinker… The focus here needs to be on English as a transferable qualification.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4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0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4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9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AA42-80EC-4482-A457-4998EDC62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56691-6402-4D29-8537-CC2BF7583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96B69-B3B0-484F-85EB-9E3FD9DA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A66CD-8FF4-43AD-B82C-DED53002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2EE18-98E8-4B36-A3E2-A230260A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1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9BFE-F82F-4D8E-91C4-80D2C3FC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030DB-9B5F-4D12-BE34-99740203A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097F-9970-40C0-86CB-9033C17A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2204F-8097-4EAB-AB8C-CA5BA4C5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79B95-8032-407F-A32A-38CA76DC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3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19F53-5E0A-46FA-92BD-219DBCAFE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6A4B4-D5B2-4ACB-BFF0-203417023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6C96C-F144-4917-9B18-4CDCFEBF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043A6-FF04-49A2-9DB2-AA399ED8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2E8C0-7EC8-43CC-B22A-96F122C2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19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F421-60CE-43CB-A49E-D62DB521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3307E-936B-41A3-AFD8-70E156DA5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73697-DFB1-47E8-9F46-D883236A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5FAAD-1A67-41B5-9D0C-B4C679D1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40B87-FC2F-48F0-861A-5749C4AF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1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F53F-CE3A-484C-807D-B17EA419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6134F-BF1C-453A-8D13-F59356846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1BCDC-C604-4A8F-B07D-A921E828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6CD2C-41B4-4A96-9A63-E2EBB786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7395-E3E9-4C9D-9E2C-D1C06918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0043-5BAF-41F2-8226-87F28AC7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14B9-1D63-49D1-8A2E-48F94471E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A6522-85C3-4F20-B0CA-A5F95E45A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EDCC5-9C28-44C2-905E-10AE1202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8CBD5-93F6-4CE0-9DB5-F133071E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6BFC5-9A0C-403B-9F3F-280DADD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3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3BE8-F4A4-40F8-804B-C521E5E1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F6362-8E50-4F06-8154-A6243B263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828C9-29B6-4DBC-B74C-CD4D43784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1F8BD-D3FF-458E-9200-E42D1FC3F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8D8EF-EE59-4680-ABC9-68C962CC0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0DA84-3375-4E65-8052-C993517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49D2B-9370-49F9-82B8-D926638C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53E34-9E43-4ABC-97D7-7967EF9B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1A1A-9638-4961-A78E-A778E46F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C8665-1ACA-4571-AF02-7D192173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F24E3-29F1-45A3-8494-186D77C9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AB2E1-C46B-4295-B719-BCF812E9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2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4B68A-7E31-420D-9745-A4294BE7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AEA66-F441-46A0-BB8D-4BA5256A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65E0C-E02B-4066-B2CE-1E975826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9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9B89-AA26-4D13-ADC3-440DC4C2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79F75-D542-416E-B437-8A6B5027E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9CFB5-FA26-45BD-BC60-16172B30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26647-365D-43BD-AC2F-25370D90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C43B-D085-4501-A153-EE9AE256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9A7CE-76A9-49DD-B2B2-5BFB9FD1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0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5443-48B5-41D3-BBB9-DAE1436D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45F1E-9EE4-49AE-9FA4-E421487B9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57DDB-01B8-4D31-9813-CAA97CD47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7BC79-B161-4AAD-A085-564F34F4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A1BE0-67CC-4322-A771-FDB07AC0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445BF-EC88-4FF4-90E8-556C3E15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9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99B2A-6ADF-490D-B8BC-645A3148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60500-6E99-4E39-9998-5015DC253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15A4C-D667-4B93-84BC-EF21E57F6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5F00-F290-4DA5-A2AA-12F6933DBBE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F0C2-7F18-4A18-8407-90751C88F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3FE9-8C42-4EB8-9F32-128AE9FB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86A5A-AE46-43A9-A172-FF5FFDA58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4ED7B0-6C6D-4CB7-B3C3-61BEA8619CEE}"/>
              </a:ext>
            </a:extLst>
          </p:cNvPr>
          <p:cNvSpPr/>
          <p:nvPr/>
        </p:nvSpPr>
        <p:spPr>
          <a:xfrm>
            <a:off x="625032" y="4334608"/>
            <a:ext cx="10848510" cy="22332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F2CE2-8A87-8534-44D7-14C174F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3" y="389382"/>
            <a:ext cx="10848509" cy="1677281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Year 9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1CF4F-A003-5F67-89EF-4E75C1DF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175" y="2495379"/>
            <a:ext cx="9346224" cy="1410512"/>
          </a:xfr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6500" b="1" dirty="0"/>
              <a:t>FOOD PREPERATION AND NUTRITION</a:t>
            </a:r>
          </a:p>
          <a:p>
            <a:pPr marL="0" indent="0" algn="ctr">
              <a:buNone/>
            </a:pPr>
            <a:r>
              <a:rPr lang="en-GB" sz="5200" b="1" dirty="0"/>
              <a:t>GCSE</a:t>
            </a:r>
          </a:p>
        </p:txBody>
      </p:sp>
      <p:pic>
        <p:nvPicPr>
          <p:cNvPr id="5122" name="Picture 2" descr="Eduqas GCSE Food Preparation and Nutrition - Student Book - Illuminate  Publishing">
            <a:extLst>
              <a:ext uri="{FF2B5EF4-FFF2-40B4-BE49-F238E27FC236}">
                <a16:creationId xmlns:a16="http://schemas.microsoft.com/office/drawing/2014/main" id="{88ECA243-8716-4B87-A020-F9290BA3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38" y="4668714"/>
            <a:ext cx="1261021" cy="15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od &amp; Nutrition | Walton High">
            <a:extLst>
              <a:ext uri="{FF2B5EF4-FFF2-40B4-BE49-F238E27FC236}">
                <a16:creationId xmlns:a16="http://schemas.microsoft.com/office/drawing/2014/main" id="{0F9B2178-FEA0-43F6-9F72-017CA74F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49" y="4558282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igh level skills in Food and Nutrition | Ashton Community Science College">
            <a:extLst>
              <a:ext uri="{FF2B5EF4-FFF2-40B4-BE49-F238E27FC236}">
                <a16:creationId xmlns:a16="http://schemas.microsoft.com/office/drawing/2014/main" id="{DF43AA6C-00DE-4808-BAB1-083510F3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89" y="455828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ove Food Love Science - video 1 - how to begin a food investigation -  YouTube">
            <a:extLst>
              <a:ext uri="{FF2B5EF4-FFF2-40B4-BE49-F238E27FC236}">
                <a16:creationId xmlns:a16="http://schemas.microsoft.com/office/drawing/2014/main" id="{354A105D-C68D-4150-A62A-C4AE5192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62" y="468210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6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BA523D0-5AE7-49C9-A722-330E0D48DEF7}"/>
              </a:ext>
            </a:extLst>
          </p:cNvPr>
          <p:cNvSpPr/>
          <p:nvPr/>
        </p:nvSpPr>
        <p:spPr>
          <a:xfrm>
            <a:off x="2329962" y="2268415"/>
            <a:ext cx="7288823" cy="42554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38BC54-41AB-41EB-9208-5BE9FC3EA4E7}"/>
              </a:ext>
            </a:extLst>
          </p:cNvPr>
          <p:cNvSpPr txBox="1">
            <a:spLocks/>
          </p:cNvSpPr>
          <p:nvPr/>
        </p:nvSpPr>
        <p:spPr>
          <a:xfrm>
            <a:off x="589085" y="124239"/>
            <a:ext cx="11013830" cy="1122744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49E4BA3-1EAA-4B80-B038-AFD48FB5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30"/>
            <a:ext cx="10515600" cy="1325563"/>
          </a:xfrm>
        </p:spPr>
        <p:txBody>
          <a:bodyPr/>
          <a:lstStyle/>
          <a:p>
            <a:r>
              <a:rPr lang="en-GB" b="1" dirty="0"/>
              <a:t>So, what’s it all about?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831920-A4DF-41F8-AE8B-A94003DD3361}"/>
              </a:ext>
            </a:extLst>
          </p:cNvPr>
          <p:cNvSpPr txBox="1"/>
          <p:nvPr/>
        </p:nvSpPr>
        <p:spPr>
          <a:xfrm>
            <a:off x="589085" y="702163"/>
            <a:ext cx="688521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400" b="1" dirty="0"/>
          </a:p>
          <a:p>
            <a:r>
              <a:rPr lang="en-GB" sz="4400" b="1" dirty="0"/>
              <a:t>Instilling a </a:t>
            </a:r>
            <a:r>
              <a:rPr lang="en-GB" sz="4800" b="1" dirty="0">
                <a:solidFill>
                  <a:srgbClr val="FF0000"/>
                </a:solidFill>
              </a:rPr>
              <a:t>LOVE</a:t>
            </a:r>
            <a:r>
              <a:rPr lang="en-GB" sz="4400" b="1" dirty="0"/>
              <a:t> of cooking..</a:t>
            </a:r>
          </a:p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C65B65-090A-4DDD-A058-B6DA73A4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61" y="2487266"/>
            <a:ext cx="6738824" cy="379058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1628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57DA88-7045-42E9-B7A0-53C34DE55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182" y="4087031"/>
            <a:ext cx="1962001" cy="1098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170839"/>
            <a:ext cx="11042468" cy="1122744"/>
          </a:xfr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/>
              <a:t>Subject content – What is covered?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65" y="1337545"/>
            <a:ext cx="11042469" cy="5003825"/>
          </a:xfrm>
          <a:noFill/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You will be studying</a:t>
            </a:r>
            <a:r>
              <a:rPr lang="en-GB" b="1" dirty="0"/>
              <a:t>: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1. Food commodities </a:t>
            </a:r>
          </a:p>
          <a:p>
            <a:pPr marL="0" indent="0">
              <a:buNone/>
            </a:pPr>
            <a:r>
              <a:rPr lang="en-GB" dirty="0"/>
              <a:t>2. Principles of nutrition</a:t>
            </a:r>
          </a:p>
          <a:p>
            <a:pPr marL="0" indent="0">
              <a:buNone/>
            </a:pPr>
            <a:r>
              <a:rPr lang="en-GB" dirty="0"/>
              <a:t>3. Diet and good health </a:t>
            </a:r>
          </a:p>
          <a:p>
            <a:pPr marL="0" indent="0">
              <a:buNone/>
            </a:pPr>
            <a:r>
              <a:rPr lang="en-GB" dirty="0"/>
              <a:t>4. The science of food </a:t>
            </a:r>
          </a:p>
          <a:p>
            <a:pPr marL="0" indent="0">
              <a:buNone/>
            </a:pPr>
            <a:r>
              <a:rPr lang="en-GB" dirty="0"/>
              <a:t>5. Where food comes from </a:t>
            </a:r>
          </a:p>
          <a:p>
            <a:pPr marL="0" indent="0">
              <a:buNone/>
            </a:pPr>
            <a:r>
              <a:rPr lang="en-GB" dirty="0"/>
              <a:t>6. Cooking and food preparation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E381DE-C585-49AF-BAEF-5A5F92A22BE8}"/>
              </a:ext>
            </a:extLst>
          </p:cNvPr>
          <p:cNvSpPr txBox="1">
            <a:spLocks/>
          </p:cNvSpPr>
          <p:nvPr/>
        </p:nvSpPr>
        <p:spPr>
          <a:xfrm>
            <a:off x="1174830" y="2572971"/>
            <a:ext cx="4830316" cy="333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26" name="Picture 2" descr="What is Food Science? | Food Science and Agricultural Chemistry - McGill  University">
            <a:extLst>
              <a:ext uri="{FF2B5EF4-FFF2-40B4-BE49-F238E27FC236}">
                <a16:creationId xmlns:a16="http://schemas.microsoft.com/office/drawing/2014/main" id="{B178BDC6-ADBA-43DF-B21D-E0FBDD04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45" y="1548191"/>
            <a:ext cx="1862074" cy="210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2639B-30E8-42D2-8F7D-F5C5F4E2C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68" y="4642338"/>
            <a:ext cx="2391851" cy="1327040"/>
          </a:xfrm>
          <a:prstGeom prst="rect">
            <a:avLst/>
          </a:prstGeom>
        </p:spPr>
      </p:pic>
      <p:pic>
        <p:nvPicPr>
          <p:cNvPr id="1028" name="Picture 4" descr="How To Easily Zest Lemons, Limes, and Oranges | The Kitchn">
            <a:extLst>
              <a:ext uri="{FF2B5EF4-FFF2-40B4-BE49-F238E27FC236}">
                <a16:creationId xmlns:a16="http://schemas.microsoft.com/office/drawing/2014/main" id="{44AE8499-3AC2-4FD2-B191-F09E3C03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37" y="1661650"/>
            <a:ext cx="1862074" cy="27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4D710-D5DE-4BF5-932A-A0A243CEE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406" y="5314317"/>
            <a:ext cx="1791552" cy="5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4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047"/>
            <a:ext cx="10852230" cy="1122744"/>
          </a:xfr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What does the Food Preparation GCSE </a:t>
            </a:r>
            <a:br>
              <a:rPr lang="en-GB" b="1" dirty="0"/>
            </a:br>
            <a:r>
              <a:rPr lang="en-GB" b="1" dirty="0"/>
              <a:t>course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6" y="1830023"/>
            <a:ext cx="8412649" cy="4305781"/>
          </a:xfrm>
          <a:noFill/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Through study you will continue to:</a:t>
            </a:r>
          </a:p>
          <a:p>
            <a:pPr marL="0" indent="0">
              <a:buNone/>
            </a:pPr>
            <a:endParaRPr lang="en-GB" b="1" u="sng" dirty="0">
              <a:solidFill>
                <a:schemeClr val="tx1"/>
              </a:solidFill>
            </a:endParaRPr>
          </a:p>
          <a:p>
            <a:r>
              <a:rPr lang="en-GB" dirty="0"/>
              <a:t>Develop your </a:t>
            </a:r>
            <a:r>
              <a:rPr lang="en-GB" b="1" dirty="0"/>
              <a:t>knowledge</a:t>
            </a:r>
            <a:r>
              <a:rPr lang="en-GB" dirty="0"/>
              <a:t> and </a:t>
            </a:r>
            <a:r>
              <a:rPr lang="en-GB" b="1" dirty="0"/>
              <a:t>understanding</a:t>
            </a:r>
            <a:r>
              <a:rPr lang="en-GB" dirty="0"/>
              <a:t> of the areas of content. </a:t>
            </a:r>
          </a:p>
          <a:p>
            <a:endParaRPr lang="en-GB" dirty="0"/>
          </a:p>
          <a:p>
            <a:r>
              <a:rPr lang="en-GB" dirty="0"/>
              <a:t>Develop </a:t>
            </a:r>
            <a:r>
              <a:rPr lang="en-GB" b="1" dirty="0"/>
              <a:t>technical skills </a:t>
            </a:r>
            <a:r>
              <a:rPr lang="en-GB" dirty="0"/>
              <a:t>through </a:t>
            </a:r>
            <a:r>
              <a:rPr lang="en-GB" b="1" dirty="0"/>
              <a:t>practical</a:t>
            </a:r>
            <a:r>
              <a:rPr lang="en-GB" dirty="0"/>
              <a:t> and </a:t>
            </a:r>
            <a:r>
              <a:rPr lang="en-GB" b="1" dirty="0"/>
              <a:t>experimental</a:t>
            </a:r>
            <a:r>
              <a:rPr lang="en-GB" dirty="0"/>
              <a:t> work. </a:t>
            </a:r>
          </a:p>
          <a:p>
            <a:endParaRPr lang="en-GB" dirty="0"/>
          </a:p>
          <a:p>
            <a:r>
              <a:rPr lang="en-GB" b="1" dirty="0"/>
              <a:t>Explore</a:t>
            </a:r>
            <a:r>
              <a:rPr lang="en-GB" dirty="0"/>
              <a:t> and </a:t>
            </a:r>
            <a:r>
              <a:rPr lang="en-GB" b="1" dirty="0"/>
              <a:t>consolidate knowledge</a:t>
            </a:r>
            <a:r>
              <a:rPr lang="en-GB" dirty="0"/>
              <a:t> and understanding relating to food preparation and nutrition.</a:t>
            </a:r>
            <a:endParaRPr lang="en-GB" i="1" dirty="0"/>
          </a:p>
        </p:txBody>
      </p:sp>
      <p:pic>
        <p:nvPicPr>
          <p:cNvPr id="2050" name="Picture 2" descr="A Beginner's Guide to Basic Cooking Skills - Online Course - FutureLearn">
            <a:extLst>
              <a:ext uri="{FF2B5EF4-FFF2-40B4-BE49-F238E27FC236}">
                <a16:creationId xmlns:a16="http://schemas.microsoft.com/office/drawing/2014/main" id="{86CBD459-62BE-47E3-B067-79EB66C10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955" y="1678329"/>
            <a:ext cx="2300475" cy="15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imal vs. Plant Protein — What's the Difference?">
            <a:extLst>
              <a:ext uri="{FF2B5EF4-FFF2-40B4-BE49-F238E27FC236}">
                <a16:creationId xmlns:a16="http://schemas.microsoft.com/office/drawing/2014/main" id="{F0C428D7-D687-4AF6-9732-3FECF742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955" y="3332284"/>
            <a:ext cx="2323680" cy="130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28FBBA-2126-4725-9CC2-8C3D2DAF1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153" y="4756638"/>
            <a:ext cx="2323680" cy="16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4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5495"/>
            <a:ext cx="10621107" cy="1035959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How will I be assessed?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69" y="1634040"/>
            <a:ext cx="8177517" cy="4485408"/>
          </a:xfrm>
          <a:noFill/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At the end of Year 11, there will be a </a:t>
            </a:r>
            <a:r>
              <a:rPr lang="en-GB" b="1" dirty="0"/>
              <a:t>written</a:t>
            </a:r>
            <a:r>
              <a:rPr lang="en-GB" b="1" dirty="0">
                <a:solidFill>
                  <a:schemeClr val="tx1"/>
                </a:solidFill>
              </a:rPr>
              <a:t> examination paper: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sz="2400" i="1" dirty="0"/>
          </a:p>
          <a:p>
            <a:pPr marL="0" indent="0">
              <a:buNone/>
            </a:pPr>
            <a:r>
              <a:rPr lang="en-GB" sz="2400" b="1" dirty="0"/>
              <a:t>It will be based on: </a:t>
            </a:r>
            <a:r>
              <a:rPr lang="en-GB" sz="2400" dirty="0"/>
              <a:t>Principles of Food Preparation and Nutrition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Length of the examination: </a:t>
            </a:r>
            <a:r>
              <a:rPr lang="en-GB" sz="2400" dirty="0"/>
              <a:t>1 hour 45 minutes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50% of the qualification </a:t>
            </a:r>
            <a:r>
              <a:rPr lang="en-GB" sz="2400" b="1" dirty="0"/>
              <a:t>					</a:t>
            </a:r>
          </a:p>
          <a:p>
            <a:pPr marL="0" indent="0">
              <a:buNone/>
            </a:pPr>
            <a:endParaRPr lang="en-GB" sz="2400" i="1" dirty="0"/>
          </a:p>
        </p:txBody>
      </p:sp>
      <p:pic>
        <p:nvPicPr>
          <p:cNvPr id="7170" name="Picture 2" descr="What to eat before an exam | BBC Good Food">
            <a:extLst>
              <a:ext uri="{FF2B5EF4-FFF2-40B4-BE49-F238E27FC236}">
                <a16:creationId xmlns:a16="http://schemas.microsoft.com/office/drawing/2014/main" id="{1904B247-3EDC-424E-8A34-38915563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62" y="1634040"/>
            <a:ext cx="2315943" cy="21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alories and kilojoules: How do we know the energy content of food, and how  accurate are the labels? - NZ Herald">
            <a:extLst>
              <a:ext uri="{FF2B5EF4-FFF2-40B4-BE49-F238E27FC236}">
                <a16:creationId xmlns:a16="http://schemas.microsoft.com/office/drawing/2014/main" id="{7D46A206-8E50-4834-B1EB-8635EEAC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69" y="3909648"/>
            <a:ext cx="2315942" cy="24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7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664"/>
            <a:ext cx="10515600" cy="989113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How will I be assessed?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776" y="2055271"/>
            <a:ext cx="7136425" cy="448540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sz="2400" b="1" dirty="0"/>
              <a:t>Assessment 1: The Food Investigation Assessment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This will assess knowledge, skills and understanding in relation to </a:t>
            </a:r>
            <a:r>
              <a:rPr lang="en-GB" sz="2400" b="1" dirty="0"/>
              <a:t>scientific principles </a:t>
            </a:r>
            <a:r>
              <a:rPr lang="en-GB" sz="2400" dirty="0"/>
              <a:t>underlying the preparation and cooking of food.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Assessment 1: </a:t>
            </a:r>
            <a:r>
              <a:rPr lang="en-GB" sz="2400" dirty="0"/>
              <a:t>8 hours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dirty="0"/>
              <a:t> Value: 15% </a:t>
            </a:r>
          </a:p>
        </p:txBody>
      </p:sp>
      <p:pic>
        <p:nvPicPr>
          <p:cNvPr id="3074" name="Picture 2" descr="The Fernwood School - GCSE AQA Food and Preparation">
            <a:extLst>
              <a:ext uri="{FF2B5EF4-FFF2-40B4-BE49-F238E27FC236}">
                <a16:creationId xmlns:a16="http://schemas.microsoft.com/office/drawing/2014/main" id="{C7A0AAC8-10FB-4A22-9E09-8BD4B7F2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557" y="2204673"/>
            <a:ext cx="2503242" cy="12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ve Food Love Science – The Food Teachers Centre">
            <a:extLst>
              <a:ext uri="{FF2B5EF4-FFF2-40B4-BE49-F238E27FC236}">
                <a16:creationId xmlns:a16="http://schemas.microsoft.com/office/drawing/2014/main" id="{D850D334-824B-49CB-857A-5E14FBDD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47991" y="3676560"/>
            <a:ext cx="2505808" cy="14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8BE77-9A68-465E-889C-FF50B6C63F3F}"/>
              </a:ext>
            </a:extLst>
          </p:cNvPr>
          <p:cNvSpPr/>
          <p:nvPr/>
        </p:nvSpPr>
        <p:spPr>
          <a:xfrm>
            <a:off x="838199" y="1377858"/>
            <a:ext cx="605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b="1" dirty="0">
                <a:solidFill>
                  <a:prstClr val="black"/>
                </a:solidFill>
              </a:rPr>
              <a:t>Year 11 will be focused on Non-Examined Assessments.</a:t>
            </a:r>
          </a:p>
        </p:txBody>
      </p:sp>
      <p:pic>
        <p:nvPicPr>
          <p:cNvPr id="3082" name="Picture 10" descr="Food investigation: data and observations | Institute of Food Science and  Technology">
            <a:extLst>
              <a:ext uri="{FF2B5EF4-FFF2-40B4-BE49-F238E27FC236}">
                <a16:creationId xmlns:a16="http://schemas.microsoft.com/office/drawing/2014/main" id="{7F70D734-26AA-4FE1-93EB-E55B02634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145" y="5333638"/>
            <a:ext cx="1677500" cy="119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1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664"/>
            <a:ext cx="10515600" cy="989113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How will I be assessed?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271"/>
            <a:ext cx="7136425" cy="448540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Assessment 2: The Food Preparation Assessment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Prepare</a:t>
            </a:r>
            <a:r>
              <a:rPr lang="en-GB" sz="2400" dirty="0"/>
              <a:t>, </a:t>
            </a:r>
            <a:r>
              <a:rPr lang="en-GB" sz="2400" b="1" dirty="0"/>
              <a:t>cook</a:t>
            </a:r>
            <a:r>
              <a:rPr lang="en-GB" sz="2400" dirty="0"/>
              <a:t> and </a:t>
            </a:r>
            <a:r>
              <a:rPr lang="en-GB" sz="2400" b="1" dirty="0"/>
              <a:t>present</a:t>
            </a:r>
            <a:r>
              <a:rPr lang="en-GB" sz="2400" dirty="0"/>
              <a:t> a menu which assesses knowledge, skills and understanding in relation to the </a:t>
            </a:r>
            <a:r>
              <a:rPr lang="en-GB" sz="2400" b="1" dirty="0"/>
              <a:t>planning</a:t>
            </a:r>
            <a:r>
              <a:rPr lang="en-GB" sz="2400" dirty="0"/>
              <a:t>, </a:t>
            </a:r>
            <a:r>
              <a:rPr lang="en-GB" sz="2400" b="1" dirty="0"/>
              <a:t>preparation</a:t>
            </a:r>
            <a:r>
              <a:rPr lang="en-GB" sz="2400" dirty="0"/>
              <a:t>, </a:t>
            </a:r>
            <a:r>
              <a:rPr lang="en-GB" sz="2400" b="1" dirty="0"/>
              <a:t>cooking</a:t>
            </a:r>
            <a:r>
              <a:rPr lang="en-GB" sz="2400" dirty="0"/>
              <a:t> and </a:t>
            </a:r>
            <a:r>
              <a:rPr lang="en-GB" sz="2400" b="1" dirty="0"/>
              <a:t>presentation</a:t>
            </a:r>
            <a:r>
              <a:rPr lang="en-GB" sz="2400" dirty="0"/>
              <a:t> of food.</a:t>
            </a: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Assessment 2: </a:t>
            </a:r>
            <a:r>
              <a:rPr lang="en-GB" sz="2400" dirty="0"/>
              <a:t>12 hours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b="1" dirty="0"/>
              <a:t>Value: </a:t>
            </a:r>
            <a:r>
              <a:rPr lang="en-GB" sz="2400" dirty="0"/>
              <a:t>35%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8BE77-9A68-465E-889C-FF50B6C63F3F}"/>
              </a:ext>
            </a:extLst>
          </p:cNvPr>
          <p:cNvSpPr/>
          <p:nvPr/>
        </p:nvSpPr>
        <p:spPr>
          <a:xfrm>
            <a:off x="838198" y="1328778"/>
            <a:ext cx="74617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prstClr val="black"/>
                </a:solidFill>
              </a:rPr>
              <a:t>Year 11 will be focused on Non-Examined Assessments</a:t>
            </a:r>
            <a:endParaRPr lang="en-GB" sz="2000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Presenting dishes for the exams NEA2 | The Nutrition Program Blog">
            <a:extLst>
              <a:ext uri="{FF2B5EF4-FFF2-40B4-BE49-F238E27FC236}">
                <a16:creationId xmlns:a16="http://schemas.microsoft.com/office/drawing/2014/main" id="{C28E9D46-88B4-416E-B947-C4886F0E9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21" y="223111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CSE Food Preparation and Nutrition Practical — Royal High School Bath">
            <a:extLst>
              <a:ext uri="{FF2B5EF4-FFF2-40B4-BE49-F238E27FC236}">
                <a16:creationId xmlns:a16="http://schemas.microsoft.com/office/drawing/2014/main" id="{467187BD-202C-498C-92A6-86BE84D8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96" y="4552152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0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9185-AD9C-4CCE-B4D6-DC073AA70D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What can I do in year 9 to help me </a:t>
            </a:r>
            <a:br>
              <a:rPr lang="en-GB" sz="4000" b="1" dirty="0"/>
            </a:br>
            <a:r>
              <a:rPr lang="en-GB" sz="4000" b="1" dirty="0"/>
              <a:t>be successful at KS4?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BC05-BBF6-4207-99FC-CB2E5383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397"/>
            <a:ext cx="10515600" cy="4025946"/>
          </a:xfrm>
          <a:ln w="127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endParaRPr lang="en-GB" dirty="0"/>
          </a:p>
          <a:p>
            <a:r>
              <a:rPr lang="en-GB" b="1" dirty="0"/>
              <a:t>Use the lesson time to learn, nurture and develop your knowledge and skills.</a:t>
            </a:r>
          </a:p>
          <a:p>
            <a:endParaRPr lang="en-GB" b="1" dirty="0"/>
          </a:p>
          <a:p>
            <a:r>
              <a:rPr lang="en-GB" b="1" dirty="0"/>
              <a:t>Be prepared; take responsibility, arrive on time and ensure that you bring what you need to class.</a:t>
            </a:r>
          </a:p>
          <a:p>
            <a:endParaRPr lang="en-GB" b="1" dirty="0"/>
          </a:p>
          <a:p>
            <a:r>
              <a:rPr lang="en-GB" b="1" dirty="0"/>
              <a:t>Demonstrate safe working practices, show you are confident and competent in the kitchen.</a:t>
            </a:r>
          </a:p>
          <a:p>
            <a:endParaRPr lang="en-GB" b="1" dirty="0"/>
          </a:p>
          <a:p>
            <a:r>
              <a:rPr lang="en-GB" b="1" dirty="0"/>
              <a:t>Be creative,  and be willing to experiment with foods.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Continue developing your knowledge and practical skills outside of the classroom. </a:t>
            </a:r>
          </a:p>
          <a:p>
            <a:endParaRPr lang="en-GB" b="1" dirty="0"/>
          </a:p>
          <a:p>
            <a:r>
              <a:rPr lang="en-GB" b="1" dirty="0"/>
              <a:t>Be open to constructive comments in relation to your work and always strive to do better.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0476-AFB8-4101-A214-A56826C2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Career Implications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8337F-0509-49E0-BCF7-55A7B2CA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7" y="13332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Studying this subject may lead to a wide variety of career paths, including those involving </a:t>
            </a:r>
            <a:r>
              <a:rPr lang="en-GB" u="sng" dirty="0"/>
              <a:t>management</a:t>
            </a:r>
            <a:r>
              <a:rPr lang="en-GB" dirty="0"/>
              <a:t>, </a:t>
            </a:r>
            <a:r>
              <a:rPr lang="en-GB" u="sng" dirty="0"/>
              <a:t>problem solving</a:t>
            </a:r>
            <a:r>
              <a:rPr lang="en-GB" dirty="0"/>
              <a:t> and </a:t>
            </a:r>
            <a:r>
              <a:rPr lang="en-GB" u="sng" dirty="0"/>
              <a:t>decision making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These might include </a:t>
            </a:r>
            <a:r>
              <a:rPr lang="en-GB" b="1" dirty="0">
                <a:solidFill>
                  <a:srgbClr val="7030A0"/>
                </a:solidFill>
              </a:rPr>
              <a:t>Chef</a:t>
            </a:r>
            <a:r>
              <a:rPr lang="en-GB" dirty="0"/>
              <a:t>, </a:t>
            </a:r>
            <a:r>
              <a:rPr lang="en-GB" dirty="0">
                <a:solidFill>
                  <a:srgbClr val="00B050"/>
                </a:solidFill>
              </a:rPr>
              <a:t>Dietician</a:t>
            </a:r>
            <a:r>
              <a:rPr lang="en-GB" dirty="0"/>
              <a:t> or </a:t>
            </a:r>
            <a:r>
              <a:rPr lang="en-GB" dirty="0">
                <a:solidFill>
                  <a:srgbClr val="0070C0"/>
                </a:solidFill>
              </a:rPr>
              <a:t>Nutritionist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Product Development</a:t>
            </a:r>
            <a:r>
              <a:rPr lang="en-GB" dirty="0"/>
              <a:t>,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Food Production Industry</a:t>
            </a:r>
            <a:r>
              <a:rPr lang="en-GB" dirty="0"/>
              <a:t>, </a:t>
            </a:r>
            <a:r>
              <a:rPr lang="en-GB" b="1" dirty="0">
                <a:solidFill>
                  <a:schemeClr val="accent2"/>
                </a:solidFill>
              </a:rPr>
              <a:t>Supermarket related roles</a:t>
            </a:r>
            <a:r>
              <a:rPr lang="en-GB" dirty="0"/>
              <a:t>,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Hotel Management</a:t>
            </a:r>
            <a:r>
              <a:rPr lang="en-GB" dirty="0"/>
              <a:t>, </a:t>
            </a:r>
            <a:r>
              <a:rPr lang="en-GB" b="1" dirty="0">
                <a:solidFill>
                  <a:srgbClr val="7030A0"/>
                </a:solidFill>
              </a:rPr>
              <a:t>Environmental Health Officer </a:t>
            </a:r>
            <a:r>
              <a:rPr lang="en-GB" dirty="0"/>
              <a:t>or </a:t>
            </a:r>
            <a:r>
              <a:rPr lang="en-GB" b="1" dirty="0">
                <a:solidFill>
                  <a:schemeClr val="accent1"/>
                </a:solidFill>
              </a:rPr>
              <a:t>Food Teacher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8194" name="Picture 2" descr="14 Careers in Nutrition and Wellness (and How to Get Them)">
            <a:extLst>
              <a:ext uri="{FF2B5EF4-FFF2-40B4-BE49-F238E27FC236}">
                <a16:creationId xmlns:a16="http://schemas.microsoft.com/office/drawing/2014/main" id="{824A4A14-48E6-4EBD-9EB2-BB17CAF5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38" y="4143864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F21C9-8E74-4E80-80FA-4E526658F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773" y="4134339"/>
            <a:ext cx="2619375" cy="1743075"/>
          </a:xfrm>
          <a:prstGeom prst="rect">
            <a:avLst/>
          </a:prstGeom>
        </p:spPr>
      </p:pic>
      <p:pic>
        <p:nvPicPr>
          <p:cNvPr id="8196" name="Picture 4" descr="Food Technologist Careers - Careers Guide">
            <a:extLst>
              <a:ext uri="{FF2B5EF4-FFF2-40B4-BE49-F238E27FC236}">
                <a16:creationId xmlns:a16="http://schemas.microsoft.com/office/drawing/2014/main" id="{8734F8FA-E23F-429A-9228-0CC0A8D7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63" y="4143864"/>
            <a:ext cx="34671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2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519</Words>
  <Application>Microsoft Office PowerPoint</Application>
  <PresentationFormat>Widescreen</PresentationFormat>
  <Paragraphs>76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Year 9 Options</vt:lpstr>
      <vt:lpstr>So, what’s it all about?</vt:lpstr>
      <vt:lpstr>Subject content – What is covered? </vt:lpstr>
      <vt:lpstr>What does the Food Preparation GCSE  course look like? </vt:lpstr>
      <vt:lpstr>How will I be assessed? </vt:lpstr>
      <vt:lpstr>How will I be assessed? </vt:lpstr>
      <vt:lpstr>How will I be assessed? </vt:lpstr>
      <vt:lpstr>What can I do in year 9 to help me  be successful at KS4?  </vt:lpstr>
      <vt:lpstr>Career Implications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Options Roadshow</dc:title>
  <dc:creator>Bethan Savage Black</dc:creator>
  <cp:lastModifiedBy>Bethan Savage Black</cp:lastModifiedBy>
  <cp:revision>17</cp:revision>
  <dcterms:created xsi:type="dcterms:W3CDTF">2024-01-29T12:41:30Z</dcterms:created>
  <dcterms:modified xsi:type="dcterms:W3CDTF">2024-01-29T17:01:43Z</dcterms:modified>
</cp:coreProperties>
</file>