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1642" r:id="rId2"/>
    <p:sldId id="1645" r:id="rId3"/>
    <p:sldId id="1653" r:id="rId4"/>
    <p:sldId id="1651" r:id="rId5"/>
    <p:sldId id="1646" r:id="rId6"/>
    <p:sldId id="1647" r:id="rId7"/>
    <p:sldId id="1648" r:id="rId8"/>
    <p:sldId id="1649" r:id="rId9"/>
    <p:sldId id="1650" r:id="rId10"/>
    <p:sldId id="165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33" autoAdjust="0"/>
  </p:normalViewPr>
  <p:slideViewPr>
    <p:cSldViewPr snapToGrid="0">
      <p:cViewPr varScale="1">
        <p:scale>
          <a:sx n="88" d="100"/>
          <a:sy n="88" d="100"/>
        </p:scale>
        <p:origin x="14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CD076-0F3E-413A-B910-F85DE5EB90F8}" type="datetimeFigureOut">
              <a:rPr lang="en-GB" smtClean="0"/>
              <a:t>26/01/2024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E86B4-35C5-4E93-AD43-1F27A09F4E09}" type="slidenum">
              <a:rPr lang="en-GB" smtClean="0"/>
              <a:t>‹#›</a:t>
            </a:fld>
            <a:endParaRPr lang="en-GB"/>
          </a:p>
        </p:txBody>
      </p:sp>
    </p:spTree>
    <p:extLst>
      <p:ext uri="{BB962C8B-B14F-4D97-AF65-F5344CB8AC3E}">
        <p14:creationId xmlns:p14="http://schemas.microsoft.com/office/powerpoint/2010/main" val="73447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1</a:t>
            </a:fld>
            <a:endParaRPr lang="en-GB"/>
          </a:p>
        </p:txBody>
      </p:sp>
    </p:spTree>
    <p:extLst>
      <p:ext uri="{BB962C8B-B14F-4D97-AF65-F5344CB8AC3E}">
        <p14:creationId xmlns:p14="http://schemas.microsoft.com/office/powerpoint/2010/main" val="12542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how the core curriculum helps with all future careers aspirations – this is why it is a compulsory subject to study. It teaches you how to read and assess situations, communicate with others, express your ideas and feelings, to be insightful and thoughtful, a critical thinker… The focus here needs to be on English as a transferable qualification. </a:t>
            </a:r>
          </a:p>
        </p:txBody>
      </p:sp>
      <p:sp>
        <p:nvSpPr>
          <p:cNvPr id="4" name="Slide Number Placeholder 3"/>
          <p:cNvSpPr>
            <a:spLocks noGrp="1"/>
          </p:cNvSpPr>
          <p:nvPr>
            <p:ph type="sldNum" sz="quarter" idx="5"/>
          </p:nvPr>
        </p:nvSpPr>
        <p:spPr/>
        <p:txBody>
          <a:bodyPr/>
          <a:lstStyle/>
          <a:p>
            <a:fld id="{AD6E86B4-35C5-4E93-AD43-1F27A09F4E09}" type="slidenum">
              <a:rPr lang="en-GB" smtClean="0"/>
              <a:t>2</a:t>
            </a:fld>
            <a:endParaRPr lang="en-GB"/>
          </a:p>
        </p:txBody>
      </p:sp>
    </p:spTree>
    <p:extLst>
      <p:ext uri="{BB962C8B-B14F-4D97-AF65-F5344CB8AC3E}">
        <p14:creationId xmlns:p14="http://schemas.microsoft.com/office/powerpoint/2010/main" val="837096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Focus on if employers have to make a decision about who to hire, it is always going to be the candidate with secure grades in the core subjects. </a:t>
            </a:r>
          </a:p>
        </p:txBody>
      </p:sp>
      <p:sp>
        <p:nvSpPr>
          <p:cNvPr id="4" name="Slide Number Placeholder 3"/>
          <p:cNvSpPr>
            <a:spLocks noGrp="1"/>
          </p:cNvSpPr>
          <p:nvPr>
            <p:ph type="sldNum" sz="quarter" idx="5"/>
          </p:nvPr>
        </p:nvSpPr>
        <p:spPr/>
        <p:txBody>
          <a:bodyPr/>
          <a:lstStyle/>
          <a:p>
            <a:fld id="{AD6E86B4-35C5-4E93-AD43-1F27A09F4E09}" type="slidenum">
              <a:rPr lang="en-GB" smtClean="0"/>
              <a:t>4</a:t>
            </a:fld>
            <a:endParaRPr lang="en-GB"/>
          </a:p>
        </p:txBody>
      </p:sp>
    </p:spTree>
    <p:extLst>
      <p:ext uri="{BB962C8B-B14F-4D97-AF65-F5344CB8AC3E}">
        <p14:creationId xmlns:p14="http://schemas.microsoft.com/office/powerpoint/2010/main" val="232024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5</a:t>
            </a:fld>
            <a:endParaRPr lang="en-GB"/>
          </a:p>
        </p:txBody>
      </p:sp>
    </p:spTree>
    <p:extLst>
      <p:ext uri="{BB962C8B-B14F-4D97-AF65-F5344CB8AC3E}">
        <p14:creationId xmlns:p14="http://schemas.microsoft.com/office/powerpoint/2010/main" val="100449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6</a:t>
            </a:fld>
            <a:endParaRPr lang="en-GB"/>
          </a:p>
        </p:txBody>
      </p:sp>
    </p:spTree>
    <p:extLst>
      <p:ext uri="{BB962C8B-B14F-4D97-AF65-F5344CB8AC3E}">
        <p14:creationId xmlns:p14="http://schemas.microsoft.com/office/powerpoint/2010/main" val="200394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7</a:t>
            </a:fld>
            <a:endParaRPr lang="en-GB"/>
          </a:p>
        </p:txBody>
      </p:sp>
    </p:spTree>
    <p:extLst>
      <p:ext uri="{BB962C8B-B14F-4D97-AF65-F5344CB8AC3E}">
        <p14:creationId xmlns:p14="http://schemas.microsoft.com/office/powerpoint/2010/main" val="1503105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8</a:t>
            </a:fld>
            <a:endParaRPr lang="en-GB"/>
          </a:p>
        </p:txBody>
      </p:sp>
    </p:spTree>
    <p:extLst>
      <p:ext uri="{BB962C8B-B14F-4D97-AF65-F5344CB8AC3E}">
        <p14:creationId xmlns:p14="http://schemas.microsoft.com/office/powerpoint/2010/main" val="2835179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9</a:t>
            </a:fld>
            <a:endParaRPr lang="en-GB"/>
          </a:p>
        </p:txBody>
      </p:sp>
    </p:spTree>
    <p:extLst>
      <p:ext uri="{BB962C8B-B14F-4D97-AF65-F5344CB8AC3E}">
        <p14:creationId xmlns:p14="http://schemas.microsoft.com/office/powerpoint/2010/main" val="3558507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AB58-F7B3-4820-BEF3-3A71064EB3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743E1A-6720-40B4-AC7B-2493B87CB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83CFC0-DF76-4890-B905-A86E32B08F04}"/>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5" name="Footer Placeholder 4">
            <a:extLst>
              <a:ext uri="{FF2B5EF4-FFF2-40B4-BE49-F238E27FC236}">
                <a16:creationId xmlns:a16="http://schemas.microsoft.com/office/drawing/2014/main" id="{683681A6-76A3-48C4-AC67-3D08BE73CEB7}"/>
              </a:ext>
            </a:extLst>
          </p:cNvPr>
          <p:cNvSpPr>
            <a:spLocks noGrp="1"/>
          </p:cNvSpPr>
          <p:nvPr>
            <p:ph type="ftr" sz="quarter" idx="11"/>
          </p:nvPr>
        </p:nvSpPr>
        <p:spPr>
          <a:xfrm>
            <a:off x="4038600" y="6356350"/>
            <a:ext cx="4114800" cy="365125"/>
          </a:xfrm>
          <a:prstGeom prst="rect">
            <a:avLst/>
          </a:prstGeom>
        </p:spPr>
        <p:txBody>
          <a:bodyPr/>
          <a:lstStyle>
            <a:lvl1pPr>
              <a:defRPr sz="2800" b="1"/>
            </a:lvl1pPr>
          </a:lstStyle>
          <a:p>
            <a:r>
              <a:rPr lang="en-US"/>
              <a:t>Weston </a:t>
            </a:r>
            <a:r>
              <a:rPr lang="en-US">
                <a:solidFill>
                  <a:srgbClr val="0070C0"/>
                </a:solidFill>
              </a:rPr>
              <a:t>&amp;</a:t>
            </a:r>
            <a:r>
              <a:rPr lang="en-US"/>
              <a:t> Proud</a:t>
            </a:r>
            <a:endParaRPr lang="en-GB"/>
          </a:p>
        </p:txBody>
      </p:sp>
      <p:sp>
        <p:nvSpPr>
          <p:cNvPr id="6" name="Slide Number Placeholder 5">
            <a:extLst>
              <a:ext uri="{FF2B5EF4-FFF2-40B4-BE49-F238E27FC236}">
                <a16:creationId xmlns:a16="http://schemas.microsoft.com/office/drawing/2014/main" id="{EBBBA625-9A94-4ACF-8439-579BA808748D}"/>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pic>
        <p:nvPicPr>
          <p:cNvPr id="7" name="Picture 6" descr="Logo&#10;&#10;Description automatically generated">
            <a:extLst>
              <a:ext uri="{FF2B5EF4-FFF2-40B4-BE49-F238E27FC236}">
                <a16:creationId xmlns:a16="http://schemas.microsoft.com/office/drawing/2014/main" id="{3C5EE63B-3F22-4CCC-B606-DE28A5CED26F}"/>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8" name="Picture 7" descr="Logo&#10;&#10;Description automatically generated">
            <a:extLst>
              <a:ext uri="{FF2B5EF4-FFF2-40B4-BE49-F238E27FC236}">
                <a16:creationId xmlns:a16="http://schemas.microsoft.com/office/drawing/2014/main" id="{3551D232-1802-483A-BA7A-A0C6C76CD918}"/>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89482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96C6-4B59-4C5E-AA11-F186C4A250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624600-8BD2-4CF5-8C9F-3DB96EF547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89FF1A-FD1F-47D2-B22C-DB64BEB9F804}"/>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5" name="Footer Placeholder 4">
            <a:extLst>
              <a:ext uri="{FF2B5EF4-FFF2-40B4-BE49-F238E27FC236}">
                <a16:creationId xmlns:a16="http://schemas.microsoft.com/office/drawing/2014/main" id="{69E7ED87-3371-470B-A97D-525AB847759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7420587-0DD2-45A7-BB59-5D97F8B091BB}"/>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7" name="Footer Placeholder 4">
            <a:extLst>
              <a:ext uri="{FF2B5EF4-FFF2-40B4-BE49-F238E27FC236}">
                <a16:creationId xmlns:a16="http://schemas.microsoft.com/office/drawing/2014/main" id="{BBF94CA7-4B68-4EF1-B782-D97E45F479ED}"/>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8" name="Picture 7" descr="Logo&#10;&#10;Description automatically generated">
            <a:extLst>
              <a:ext uri="{FF2B5EF4-FFF2-40B4-BE49-F238E27FC236}">
                <a16:creationId xmlns:a16="http://schemas.microsoft.com/office/drawing/2014/main" id="{16EA8A73-1B2F-48AB-93C7-B2AFE5D0DE4C}"/>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9" name="Picture 8" descr="Logo&#10;&#10;Description automatically generated">
            <a:extLst>
              <a:ext uri="{FF2B5EF4-FFF2-40B4-BE49-F238E27FC236}">
                <a16:creationId xmlns:a16="http://schemas.microsoft.com/office/drawing/2014/main" id="{469A1D5D-F0E9-4A96-ACBA-13F29A2DB008}"/>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403396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D91C33-5A0E-4FB4-9254-D2F4A927D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4CB729-DB6C-4024-A0F5-455CB0C081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D3FAAC-1094-4F72-9550-72886036BAEA}"/>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5" name="Footer Placeholder 4">
            <a:extLst>
              <a:ext uri="{FF2B5EF4-FFF2-40B4-BE49-F238E27FC236}">
                <a16:creationId xmlns:a16="http://schemas.microsoft.com/office/drawing/2014/main" id="{0C92525A-D62E-4237-9446-1D99B5AA3E8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1530699-5F77-40FF-BCA1-0C3F5D59774C}"/>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7" name="Footer Placeholder 4">
            <a:extLst>
              <a:ext uri="{FF2B5EF4-FFF2-40B4-BE49-F238E27FC236}">
                <a16:creationId xmlns:a16="http://schemas.microsoft.com/office/drawing/2014/main" id="{61F8625E-452A-4420-9F9E-4EE32D531603}"/>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8" name="Picture 7" descr="Logo&#10;&#10;Description automatically generated">
            <a:extLst>
              <a:ext uri="{FF2B5EF4-FFF2-40B4-BE49-F238E27FC236}">
                <a16:creationId xmlns:a16="http://schemas.microsoft.com/office/drawing/2014/main" id="{F478F088-3815-4307-951B-85BC348E1A16}"/>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9" name="Picture 8" descr="Logo&#10;&#10;Description automatically generated">
            <a:extLst>
              <a:ext uri="{FF2B5EF4-FFF2-40B4-BE49-F238E27FC236}">
                <a16:creationId xmlns:a16="http://schemas.microsoft.com/office/drawing/2014/main" id="{B9EC7E0B-9BBD-44B3-83C6-BA344540CDC1}"/>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375252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03C45-A4BA-4251-848A-7D5C96E9FF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662021-CAE7-41FC-861B-68EDF14635BA}"/>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67642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F3F3-E5BF-4FB2-A295-70CB5A293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62070B-59A7-47DB-A0E7-E6CD149C7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C7EFA1-71C9-49CC-8B6C-D0AA435F0798}"/>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5" name="Footer Placeholder 4">
            <a:extLst>
              <a:ext uri="{FF2B5EF4-FFF2-40B4-BE49-F238E27FC236}">
                <a16:creationId xmlns:a16="http://schemas.microsoft.com/office/drawing/2014/main" id="{E494E0D5-BAC0-4E2B-B85A-1FA8519DFE5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1D72B7F-9D77-4F4A-8C22-E572A949AFC7}"/>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7" name="Footer Placeholder 4">
            <a:extLst>
              <a:ext uri="{FF2B5EF4-FFF2-40B4-BE49-F238E27FC236}">
                <a16:creationId xmlns:a16="http://schemas.microsoft.com/office/drawing/2014/main" id="{92A6E743-F6E9-415A-BF91-3AEB604A5333}"/>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8" name="Picture 7" descr="Logo&#10;&#10;Description automatically generated">
            <a:extLst>
              <a:ext uri="{FF2B5EF4-FFF2-40B4-BE49-F238E27FC236}">
                <a16:creationId xmlns:a16="http://schemas.microsoft.com/office/drawing/2014/main" id="{E6BF365E-44B0-464D-8511-233871D93938}"/>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9" name="Picture 8" descr="Logo&#10;&#10;Description automatically generated">
            <a:extLst>
              <a:ext uri="{FF2B5EF4-FFF2-40B4-BE49-F238E27FC236}">
                <a16:creationId xmlns:a16="http://schemas.microsoft.com/office/drawing/2014/main" id="{857B7191-C9BC-498E-B084-CAAB9EEB406B}"/>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164731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08F4F-08D2-4658-BB67-C885E1A048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5EDDED-C901-4679-8D0C-3E8311AEB5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710B06-F6EF-45F7-8C1C-5A10D117D4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E258B24-389D-4746-98F3-F66BDE956309}"/>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6" name="Footer Placeholder 5">
            <a:extLst>
              <a:ext uri="{FF2B5EF4-FFF2-40B4-BE49-F238E27FC236}">
                <a16:creationId xmlns:a16="http://schemas.microsoft.com/office/drawing/2014/main" id="{9B96FF71-9611-470B-BA64-26102EE3F7D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ECB35A8-5307-44B5-859D-21C4A31E5DB2}"/>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8" name="Footer Placeholder 4">
            <a:extLst>
              <a:ext uri="{FF2B5EF4-FFF2-40B4-BE49-F238E27FC236}">
                <a16:creationId xmlns:a16="http://schemas.microsoft.com/office/drawing/2014/main" id="{0CA52BA3-7427-482A-BB68-C698875D5A2D}"/>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9" name="Picture 8" descr="Logo&#10;&#10;Description automatically generated">
            <a:extLst>
              <a:ext uri="{FF2B5EF4-FFF2-40B4-BE49-F238E27FC236}">
                <a16:creationId xmlns:a16="http://schemas.microsoft.com/office/drawing/2014/main" id="{BE895C99-075B-4821-A1E1-5E4EEFFB1ECA}"/>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F43D8737-E0AD-4A68-9119-9B5CECB429B1}"/>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183670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98CE-456F-40BD-9001-306051F9D9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ACC5A3-2C5C-4E6A-A739-B2938B7CE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A444A7-3CD9-4815-9D74-3CD2764EFF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241A19-5BAC-4757-8494-C255E79DD4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68E0C5-1C8F-46F4-A057-E97475267E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FB6688-69C0-42C5-A313-BF2D77BB4A05}"/>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8" name="Footer Placeholder 7">
            <a:extLst>
              <a:ext uri="{FF2B5EF4-FFF2-40B4-BE49-F238E27FC236}">
                <a16:creationId xmlns:a16="http://schemas.microsoft.com/office/drawing/2014/main" id="{DBBA9CC6-71F2-48C4-9BF2-EB916190BE4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44575976-5427-4C29-ABA9-77DE0F4671CE}"/>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10" name="Footer Placeholder 4">
            <a:extLst>
              <a:ext uri="{FF2B5EF4-FFF2-40B4-BE49-F238E27FC236}">
                <a16:creationId xmlns:a16="http://schemas.microsoft.com/office/drawing/2014/main" id="{2C2C0F79-48E5-412D-9653-6E5DF200129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11" name="Picture 10" descr="Logo&#10;&#10;Description automatically generated">
            <a:extLst>
              <a:ext uri="{FF2B5EF4-FFF2-40B4-BE49-F238E27FC236}">
                <a16:creationId xmlns:a16="http://schemas.microsoft.com/office/drawing/2014/main" id="{1DB03578-EB95-47C6-8A17-1A09DA208796}"/>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2" name="Picture 11" descr="Logo&#10;&#10;Description automatically generated">
            <a:extLst>
              <a:ext uri="{FF2B5EF4-FFF2-40B4-BE49-F238E27FC236}">
                <a16:creationId xmlns:a16="http://schemas.microsoft.com/office/drawing/2014/main" id="{9450EADF-9FD1-476E-AA1B-7458EB445F77}"/>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327554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DBB72-D3EA-4A3A-B8C4-12CA7300DE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BFE1B0-21CE-4896-A1FA-AF0AE1B2D8D7}"/>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4" name="Footer Placeholder 3">
            <a:extLst>
              <a:ext uri="{FF2B5EF4-FFF2-40B4-BE49-F238E27FC236}">
                <a16:creationId xmlns:a16="http://schemas.microsoft.com/office/drawing/2014/main" id="{BE979904-5FC3-4928-9A03-75F18BD8D19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59FC6006-1418-46B1-B20D-1FF3B77B909E}"/>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6" name="Footer Placeholder 4">
            <a:extLst>
              <a:ext uri="{FF2B5EF4-FFF2-40B4-BE49-F238E27FC236}">
                <a16:creationId xmlns:a16="http://schemas.microsoft.com/office/drawing/2014/main" id="{FEB49629-7274-4F1A-9DF5-A53480FC5B7E}"/>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7" name="Picture 6" descr="Logo&#10;&#10;Description automatically generated">
            <a:extLst>
              <a:ext uri="{FF2B5EF4-FFF2-40B4-BE49-F238E27FC236}">
                <a16:creationId xmlns:a16="http://schemas.microsoft.com/office/drawing/2014/main" id="{D1AB309E-13C0-4D25-ABA2-E4C2A5D0D3BF}"/>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8" name="Picture 7" descr="Logo&#10;&#10;Description automatically generated">
            <a:extLst>
              <a:ext uri="{FF2B5EF4-FFF2-40B4-BE49-F238E27FC236}">
                <a16:creationId xmlns:a16="http://schemas.microsoft.com/office/drawing/2014/main" id="{30D2F96C-73F8-4A32-9F78-A93FC2AB4C85}"/>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3443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546073-085A-42C2-A833-F0A85F741EF7}"/>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3" name="Footer Placeholder 2">
            <a:extLst>
              <a:ext uri="{FF2B5EF4-FFF2-40B4-BE49-F238E27FC236}">
                <a16:creationId xmlns:a16="http://schemas.microsoft.com/office/drawing/2014/main" id="{3E0A4FA3-8252-4E5D-9F46-60314AC3AFB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546E23BB-F146-494F-A6C3-F15667DF9127}"/>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Tree>
    <p:extLst>
      <p:ext uri="{BB962C8B-B14F-4D97-AF65-F5344CB8AC3E}">
        <p14:creationId xmlns:p14="http://schemas.microsoft.com/office/powerpoint/2010/main" val="233058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0C8A-2848-41A0-83A5-E81F07005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7611EE-3AA7-4DBD-8E64-BEE450DCFE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C81D1D-FC89-42C0-B86B-AC6EF4FD1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F661A0-3A90-420B-A03C-D30CFCFED74B}"/>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6" name="Footer Placeholder 5">
            <a:extLst>
              <a:ext uri="{FF2B5EF4-FFF2-40B4-BE49-F238E27FC236}">
                <a16:creationId xmlns:a16="http://schemas.microsoft.com/office/drawing/2014/main" id="{8DDEF243-B4A2-48C3-9838-5D7BE3B93F2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662361B-5432-4440-A4A9-ED22F680E416}"/>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8" name="Footer Placeholder 4">
            <a:extLst>
              <a:ext uri="{FF2B5EF4-FFF2-40B4-BE49-F238E27FC236}">
                <a16:creationId xmlns:a16="http://schemas.microsoft.com/office/drawing/2014/main" id="{C31B0584-0CD7-4F7B-8470-A3E20B48E35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9" name="Picture 8" descr="Logo&#10;&#10;Description automatically generated">
            <a:extLst>
              <a:ext uri="{FF2B5EF4-FFF2-40B4-BE49-F238E27FC236}">
                <a16:creationId xmlns:a16="http://schemas.microsoft.com/office/drawing/2014/main" id="{E1AF1A47-1A8E-49A0-AEE1-88891FDF3A0B}"/>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5A2DCAA3-6EEA-4594-969D-9D3C1A1C6E4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420644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B1DF-D598-475D-B22E-A7C72C3EDA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7203CA-5920-4F4F-826B-ED34A2676E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FF272D-7FE6-4E62-9405-5B4DFEBCC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CB1E24-FC59-49F6-9115-43D81928F399}"/>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26/01/2024</a:t>
            </a:fld>
            <a:endParaRPr lang="en-GB"/>
          </a:p>
        </p:txBody>
      </p:sp>
      <p:sp>
        <p:nvSpPr>
          <p:cNvPr id="6" name="Footer Placeholder 5">
            <a:extLst>
              <a:ext uri="{FF2B5EF4-FFF2-40B4-BE49-F238E27FC236}">
                <a16:creationId xmlns:a16="http://schemas.microsoft.com/office/drawing/2014/main" id="{CF7A6690-683F-4E34-951C-2D26C3DD490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438804FE-4C66-4D7F-A0C7-817A99B27789}"/>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8" name="Footer Placeholder 4">
            <a:extLst>
              <a:ext uri="{FF2B5EF4-FFF2-40B4-BE49-F238E27FC236}">
                <a16:creationId xmlns:a16="http://schemas.microsoft.com/office/drawing/2014/main" id="{684BC290-C6DE-4C2D-A428-2663C55A635C}"/>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9" name="Picture 8" descr="Logo&#10;&#10;Description automatically generated">
            <a:extLst>
              <a:ext uri="{FF2B5EF4-FFF2-40B4-BE49-F238E27FC236}">
                <a16:creationId xmlns:a16="http://schemas.microsoft.com/office/drawing/2014/main" id="{E4C60F96-5801-49B3-A16C-DE714F00F5D7}"/>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71F81F0D-506A-4CC2-AFF3-A465B0AE5F86}"/>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69401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89696F-A96A-40DE-8628-90FC0A23B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D726C1-3398-4026-895D-B6F09E3BA2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4">
            <a:extLst>
              <a:ext uri="{FF2B5EF4-FFF2-40B4-BE49-F238E27FC236}">
                <a16:creationId xmlns:a16="http://schemas.microsoft.com/office/drawing/2014/main" id="{B1A5B0D6-120E-4F2E-9772-C56E5AA06350}"/>
              </a:ext>
            </a:extLst>
          </p:cNvPr>
          <p:cNvSpPr txBox="1">
            <a:spLocks/>
          </p:cNvSpPr>
          <p:nvPr userDrawn="1"/>
        </p:nvSpPr>
        <p:spPr>
          <a:xfrm>
            <a:off x="4038600" y="610903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pic>
        <p:nvPicPr>
          <p:cNvPr id="10" name="Picture 9" descr="Logo&#10;&#10;Description automatically generated">
            <a:extLst>
              <a:ext uri="{FF2B5EF4-FFF2-40B4-BE49-F238E27FC236}">
                <a16:creationId xmlns:a16="http://schemas.microsoft.com/office/drawing/2014/main" id="{A0817BC5-4B01-4091-B181-1AD80832B197}"/>
              </a:ext>
            </a:extLst>
          </p:cNvPr>
          <p:cNvPicPr/>
          <p:nvPr userDrawn="1"/>
        </p:nvPicPr>
        <p:blipFill rotWithShape="1">
          <a:blip r:embed="rId13">
            <a:extLst>
              <a:ext uri="{28A0092B-C50C-407E-A947-70E740481C1C}">
                <a14:useLocalDpi xmlns:a14="http://schemas.microsoft.com/office/drawing/2010/main" val="0"/>
              </a:ext>
            </a:extLst>
          </a:blip>
          <a:srcRect t="20389" b="20682"/>
          <a:stretch/>
        </p:blipFill>
        <p:spPr bwMode="auto">
          <a:xfrm>
            <a:off x="10622013" y="5420043"/>
            <a:ext cx="1818640" cy="1513840"/>
          </a:xfrm>
          <a:prstGeom prst="rect">
            <a:avLst/>
          </a:prstGeom>
          <a:ln>
            <a:noFill/>
          </a:ln>
          <a:extLst>
            <a:ext uri="{53640926-AAD7-44D8-BBD7-CCE9431645EC}">
              <a14:shadowObscured xmlns:a14="http://schemas.microsoft.com/office/drawing/2010/main"/>
            </a:ext>
          </a:extLst>
        </p:spPr>
      </p:pic>
      <p:pic>
        <p:nvPicPr>
          <p:cNvPr id="11" name="Picture 10" descr="Logo&#10;&#10;Description automatically generated">
            <a:extLst>
              <a:ext uri="{FF2B5EF4-FFF2-40B4-BE49-F238E27FC236}">
                <a16:creationId xmlns:a16="http://schemas.microsoft.com/office/drawing/2014/main" id="{693DF506-161D-47A9-8867-F7EB415ABED0}"/>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19601" y="5793739"/>
            <a:ext cx="794385" cy="1033145"/>
          </a:xfrm>
          <a:prstGeom prst="rect">
            <a:avLst/>
          </a:prstGeom>
        </p:spPr>
      </p:pic>
      <p:graphicFrame>
        <p:nvGraphicFramePr>
          <p:cNvPr id="13" name="Table 12">
            <a:extLst>
              <a:ext uri="{FF2B5EF4-FFF2-40B4-BE49-F238E27FC236}">
                <a16:creationId xmlns:a16="http://schemas.microsoft.com/office/drawing/2014/main" id="{625DDAC8-0ADA-4BDC-9071-D4E64304F31D}"/>
              </a:ext>
            </a:extLst>
          </p:cNvPr>
          <p:cNvGraphicFramePr>
            <a:graphicFrameLocks noGrp="1"/>
          </p:cNvGraphicFramePr>
          <p:nvPr userDrawn="1">
            <p:extLst>
              <p:ext uri="{D42A27DB-BD31-4B8C-83A1-F6EECF244321}">
                <p14:modId xmlns:p14="http://schemas.microsoft.com/office/powerpoint/2010/main" val="207027424"/>
              </p:ext>
            </p:extLst>
          </p:nvPr>
        </p:nvGraphicFramePr>
        <p:xfrm>
          <a:off x="3986463" y="6176963"/>
          <a:ext cx="4219074" cy="701040"/>
        </p:xfrm>
        <a:graphic>
          <a:graphicData uri="http://schemas.openxmlformats.org/drawingml/2006/table">
            <a:tbl>
              <a:tblPr firstRow="1" bandRow="1">
                <a:tableStyleId>{5C22544A-7EE6-4342-B048-85BDC9FD1C3A}</a:tableStyleId>
              </a:tblPr>
              <a:tblGrid>
                <a:gridCol w="1406358">
                  <a:extLst>
                    <a:ext uri="{9D8B030D-6E8A-4147-A177-3AD203B41FA5}">
                      <a16:colId xmlns:a16="http://schemas.microsoft.com/office/drawing/2014/main" val="1930294558"/>
                    </a:ext>
                  </a:extLst>
                </a:gridCol>
                <a:gridCol w="1406358">
                  <a:extLst>
                    <a:ext uri="{9D8B030D-6E8A-4147-A177-3AD203B41FA5}">
                      <a16:colId xmlns:a16="http://schemas.microsoft.com/office/drawing/2014/main" val="4157844847"/>
                    </a:ext>
                  </a:extLst>
                </a:gridCol>
                <a:gridCol w="1406358">
                  <a:extLst>
                    <a:ext uri="{9D8B030D-6E8A-4147-A177-3AD203B41FA5}">
                      <a16:colId xmlns:a16="http://schemas.microsoft.com/office/drawing/2014/main" val="2651548957"/>
                    </a:ext>
                  </a:extLst>
                </a:gridCol>
              </a:tblGrid>
              <a:tr h="324971">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solidFill>
                            <a:srgbClr val="002060"/>
                          </a:solidFill>
                        </a:rPr>
                        <a:t>Weston</a:t>
                      </a:r>
                      <a:r>
                        <a:rPr lang="en-US"/>
                        <a:t> </a:t>
                      </a:r>
                      <a:r>
                        <a:rPr lang="en-US">
                          <a:solidFill>
                            <a:srgbClr val="0070C0"/>
                          </a:solidFill>
                        </a:rPr>
                        <a:t>&amp;</a:t>
                      </a:r>
                      <a:r>
                        <a:rPr lang="en-US"/>
                        <a:t> </a:t>
                      </a:r>
                      <a:r>
                        <a:rPr lang="en-US">
                          <a:solidFill>
                            <a:srgbClr val="002060"/>
                          </a:solidFill>
                        </a:rPr>
                        <a:t>Proud</a:t>
                      </a:r>
                      <a:endParaRPr lang="en-GB">
                        <a:solidFill>
                          <a:srgbClr val="002060"/>
                        </a:solidFill>
                      </a:endParaRPr>
                    </a:p>
                  </a:txBody>
                  <a:tcPr>
                    <a:lnL w="12700" cmpd="sng">
                      <a:noFill/>
                    </a:lnL>
                    <a:lnR w="12700" cmpd="sng">
                      <a:noFill/>
                    </a:lnR>
                    <a:lnT w="12700" cmpd="sng">
                      <a:noFill/>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a:solidFill>
                          <a:srgbClr val="0070C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r"/>
                      <a:endParaRPr lang="en-GB">
                        <a:solidFill>
                          <a:srgbClr val="0070C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15962125"/>
                  </a:ext>
                </a:extLst>
              </a:tr>
              <a:tr h="324971">
                <a:tc>
                  <a:txBody>
                    <a:bodyPr/>
                    <a:lstStyle/>
                    <a:p>
                      <a:r>
                        <a:rPr lang="en-GB" sz="1600" b="1">
                          <a:solidFill>
                            <a:srgbClr val="0070C0"/>
                          </a:solidFill>
                        </a:rPr>
                        <a:t>Ready</a:t>
                      </a:r>
                    </a:p>
                  </a:txBody>
                  <a:tcPr>
                    <a:lnL w="12700" cmpd="sng">
                      <a:noFill/>
                    </a:lnL>
                    <a:lnR w="12700" cmpd="sng">
                      <a:noFill/>
                    </a:lnR>
                    <a:lnT w="12700" cap="flat" cmpd="sng" algn="ctr">
                      <a:solidFill>
                        <a:schemeClr val="accent4">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GB" sz="1600" b="1">
                          <a:solidFill>
                            <a:srgbClr val="0070C0"/>
                          </a:solidFill>
                        </a:rPr>
                        <a:t>Respectful</a:t>
                      </a:r>
                    </a:p>
                  </a:txBody>
                  <a:tcPr>
                    <a:lnL w="12700" cmpd="sng">
                      <a:noFill/>
                    </a:lnL>
                    <a:lnR w="12700" cmpd="sng">
                      <a:noFill/>
                    </a:lnR>
                    <a:lnT w="12700" cap="flat" cmpd="sng" algn="ctr">
                      <a:solidFill>
                        <a:schemeClr val="accent4">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r"/>
                      <a:r>
                        <a:rPr lang="en-GB" sz="1600" b="1">
                          <a:solidFill>
                            <a:srgbClr val="0070C0"/>
                          </a:solidFill>
                        </a:rPr>
                        <a:t>Safe</a:t>
                      </a:r>
                    </a:p>
                  </a:txBody>
                  <a:tcPr>
                    <a:lnL w="12700" cmpd="sng">
                      <a:noFill/>
                    </a:lnL>
                    <a:lnR w="12700" cmpd="sng">
                      <a:noFill/>
                    </a:lnR>
                    <a:lnT w="12700" cap="flat" cmpd="sng" algn="ctr">
                      <a:solidFill>
                        <a:schemeClr val="accent4">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9353924"/>
                  </a:ext>
                </a:extLst>
              </a:tr>
            </a:tbl>
          </a:graphicData>
        </a:graphic>
      </p:graphicFrame>
    </p:spTree>
    <p:extLst>
      <p:ext uri="{BB962C8B-B14F-4D97-AF65-F5344CB8AC3E}">
        <p14:creationId xmlns:p14="http://schemas.microsoft.com/office/powerpoint/2010/main" val="4166160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2CE2-8A87-8534-44D7-14C174FEB16F}"/>
              </a:ext>
            </a:extLst>
          </p:cNvPr>
          <p:cNvSpPr>
            <a:spLocks noGrp="1"/>
          </p:cNvSpPr>
          <p:nvPr>
            <p:ph type="title"/>
          </p:nvPr>
        </p:nvSpPr>
        <p:spPr>
          <a:xfrm>
            <a:off x="838200" y="1209186"/>
            <a:ext cx="10515600" cy="1325563"/>
          </a:xfrm>
        </p:spPr>
        <p:txBody>
          <a:bodyPr>
            <a:normAutofit fontScale="90000"/>
          </a:bodyPr>
          <a:lstStyle/>
          <a:p>
            <a:pPr algn="ctr"/>
            <a:r>
              <a:rPr lang="en-GB" sz="7200" dirty="0"/>
              <a:t>Year 9 Options Roadshow </a:t>
            </a:r>
          </a:p>
        </p:txBody>
      </p:sp>
      <p:sp>
        <p:nvSpPr>
          <p:cNvPr id="5" name="Content Placeholder 4">
            <a:extLst>
              <a:ext uri="{FF2B5EF4-FFF2-40B4-BE49-F238E27FC236}">
                <a16:creationId xmlns:a16="http://schemas.microsoft.com/office/drawing/2014/main" id="{1DD1CF4F-A003-5F67-89EF-4E75C1DFAD6A}"/>
              </a:ext>
            </a:extLst>
          </p:cNvPr>
          <p:cNvSpPr>
            <a:spLocks noGrp="1"/>
          </p:cNvSpPr>
          <p:nvPr>
            <p:ph idx="1"/>
          </p:nvPr>
        </p:nvSpPr>
        <p:spPr>
          <a:xfrm>
            <a:off x="838200" y="3429000"/>
            <a:ext cx="10515600" cy="2613026"/>
          </a:xfrm>
        </p:spPr>
        <p:txBody>
          <a:bodyPr>
            <a:normAutofit/>
          </a:bodyPr>
          <a:lstStyle/>
          <a:p>
            <a:pPr marL="0" indent="0" algn="ctr">
              <a:buNone/>
            </a:pPr>
            <a:r>
              <a:rPr lang="en-GB" sz="4000" dirty="0"/>
              <a:t>English Literature and English Language </a:t>
            </a:r>
          </a:p>
        </p:txBody>
      </p:sp>
    </p:spTree>
    <p:extLst>
      <p:ext uri="{BB962C8B-B14F-4D97-AF65-F5344CB8AC3E}">
        <p14:creationId xmlns:p14="http://schemas.microsoft.com/office/powerpoint/2010/main" val="154116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9185-AD9C-4CCE-B4D6-DC073AA70DDF}"/>
              </a:ext>
            </a:extLst>
          </p:cNvPr>
          <p:cNvSpPr>
            <a:spLocks noGrp="1"/>
          </p:cNvSpPr>
          <p:nvPr>
            <p:ph type="title"/>
          </p:nvPr>
        </p:nvSpPr>
        <p:spPr/>
        <p:txBody>
          <a:bodyPr/>
          <a:lstStyle/>
          <a:p>
            <a:r>
              <a:rPr lang="en-GB" dirty="0"/>
              <a:t>How can my studies in year 9 help me be successful?  </a:t>
            </a:r>
          </a:p>
        </p:txBody>
      </p:sp>
      <p:sp>
        <p:nvSpPr>
          <p:cNvPr id="3" name="Content Placeholder 2">
            <a:extLst>
              <a:ext uri="{FF2B5EF4-FFF2-40B4-BE49-F238E27FC236}">
                <a16:creationId xmlns:a16="http://schemas.microsoft.com/office/drawing/2014/main" id="{3CBDBC05-BBF6-4207-99FC-CB2E53833E21}"/>
              </a:ext>
            </a:extLst>
          </p:cNvPr>
          <p:cNvSpPr>
            <a:spLocks noGrp="1"/>
          </p:cNvSpPr>
          <p:nvPr>
            <p:ph idx="1"/>
          </p:nvPr>
        </p:nvSpPr>
        <p:spPr>
          <a:xfrm>
            <a:off x="838200" y="2151017"/>
            <a:ext cx="10515600" cy="4025946"/>
          </a:xfrm>
        </p:spPr>
        <p:txBody>
          <a:bodyPr/>
          <a:lstStyle/>
          <a:p>
            <a:r>
              <a:rPr lang="en-GB" dirty="0"/>
              <a:t>Get into good habits now. </a:t>
            </a:r>
          </a:p>
          <a:p>
            <a:endParaRPr lang="en-GB" dirty="0"/>
          </a:p>
          <a:p>
            <a:r>
              <a:rPr lang="en-GB" dirty="0"/>
              <a:t>Read more. </a:t>
            </a:r>
          </a:p>
          <a:p>
            <a:endParaRPr lang="en-GB" dirty="0"/>
          </a:p>
          <a:p>
            <a:r>
              <a:rPr lang="en-GB" dirty="0"/>
              <a:t>Learn the key skills. </a:t>
            </a:r>
          </a:p>
          <a:p>
            <a:endParaRPr lang="en-GB" dirty="0"/>
          </a:p>
          <a:p>
            <a:pPr marL="0" indent="0" algn="ctr">
              <a:buNone/>
            </a:pPr>
            <a:r>
              <a:rPr lang="en-GB" dirty="0"/>
              <a:t>You start your Literature texts in the summer term.</a:t>
            </a:r>
          </a:p>
          <a:p>
            <a:endParaRPr lang="en-GB" dirty="0"/>
          </a:p>
        </p:txBody>
      </p:sp>
    </p:spTree>
    <p:extLst>
      <p:ext uri="{BB962C8B-B14F-4D97-AF65-F5344CB8AC3E}">
        <p14:creationId xmlns:p14="http://schemas.microsoft.com/office/powerpoint/2010/main" val="276643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7D34-AFAD-4431-9919-473D0175367F}"/>
              </a:ext>
            </a:extLst>
          </p:cNvPr>
          <p:cNvSpPr>
            <a:spLocks noGrp="1"/>
          </p:cNvSpPr>
          <p:nvPr>
            <p:ph type="title"/>
          </p:nvPr>
        </p:nvSpPr>
        <p:spPr>
          <a:xfrm>
            <a:off x="2701636" y="565576"/>
            <a:ext cx="6938554" cy="1325563"/>
          </a:xfrm>
        </p:spPr>
        <p:txBody>
          <a:bodyPr>
            <a:normAutofit/>
          </a:bodyPr>
          <a:lstStyle/>
          <a:p>
            <a:pPr algn="ctr"/>
            <a:r>
              <a:rPr lang="en-GB" sz="4000" dirty="0"/>
              <a:t>Why are the core subjects important?</a:t>
            </a:r>
          </a:p>
        </p:txBody>
      </p:sp>
      <p:pic>
        <p:nvPicPr>
          <p:cNvPr id="1028" name="Picture 4" descr="Đổi nghề - First News - Trí Việt">
            <a:extLst>
              <a:ext uri="{FF2B5EF4-FFF2-40B4-BE49-F238E27FC236}">
                <a16:creationId xmlns:a16="http://schemas.microsoft.com/office/drawing/2014/main" id="{B464C0C5-B988-4004-AB10-834999642E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477" y="2144309"/>
            <a:ext cx="6319471" cy="38698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0" name="Picture 6" descr="What Rights Do You Have as an International Teacher in China? | the ...">
            <a:extLst>
              <a:ext uri="{FF2B5EF4-FFF2-40B4-BE49-F238E27FC236}">
                <a16:creationId xmlns:a16="http://schemas.microsoft.com/office/drawing/2014/main" id="{0A13A78F-C42F-4736-A9BA-B78BCD0DDA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672032">
            <a:off x="328245" y="1027906"/>
            <a:ext cx="2257425" cy="15049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2" name="Picture 8" descr="What does a Mechanical Engineer Do? | Chegg Internships">
            <a:extLst>
              <a:ext uri="{FF2B5EF4-FFF2-40B4-BE49-F238E27FC236}">
                <a16:creationId xmlns:a16="http://schemas.microsoft.com/office/drawing/2014/main" id="{E1E4074E-34A1-44A1-9033-CFDDB5F317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390111">
            <a:off x="352430" y="2701193"/>
            <a:ext cx="2183423" cy="14556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4" name="Picture 10" descr="Doctor of Medicine: Steps to Become a Medical Doctor | by Jerry Smith ...">
            <a:extLst>
              <a:ext uri="{FF2B5EF4-FFF2-40B4-BE49-F238E27FC236}">
                <a16:creationId xmlns:a16="http://schemas.microsoft.com/office/drawing/2014/main" id="{5DBF1AC7-9C25-4F1C-9334-EA3CCCC902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153440">
            <a:off x="230716" y="4308897"/>
            <a:ext cx="2493045" cy="16620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6" name="Picture 12" descr="Retail Manager">
            <a:extLst>
              <a:ext uri="{FF2B5EF4-FFF2-40B4-BE49-F238E27FC236}">
                <a16:creationId xmlns:a16="http://schemas.microsoft.com/office/drawing/2014/main" id="{15BEB8E7-C58C-471D-8176-C0C83BC44BC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687257">
            <a:off x="9365974" y="1138664"/>
            <a:ext cx="2257425" cy="15049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8" name="Picture 14" descr="44 Best Pictures Black Hair Salons Rochester Ny : Pin by Aηgel Aura🦋 on ...">
            <a:extLst>
              <a:ext uri="{FF2B5EF4-FFF2-40B4-BE49-F238E27FC236}">
                <a16:creationId xmlns:a16="http://schemas.microsoft.com/office/drawing/2014/main" id="{DD8FA8B4-CFBC-470B-AAD6-B33EDBC409B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892627">
            <a:off x="9386608" y="2837269"/>
            <a:ext cx="2214657" cy="145048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40" name="Picture 16" descr="Good Info On Lawyers That Can Assist You - Law Articles">
            <a:extLst>
              <a:ext uri="{FF2B5EF4-FFF2-40B4-BE49-F238E27FC236}">
                <a16:creationId xmlns:a16="http://schemas.microsoft.com/office/drawing/2014/main" id="{268FE622-8BD3-4205-A587-869801562A0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724938">
            <a:off x="9350730" y="4498103"/>
            <a:ext cx="2217629" cy="12836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28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A4E9-00ED-4A67-B195-5BDDF4824C52}"/>
              </a:ext>
            </a:extLst>
          </p:cNvPr>
          <p:cNvSpPr>
            <a:spLocks noGrp="1"/>
          </p:cNvSpPr>
          <p:nvPr>
            <p:ph type="title"/>
          </p:nvPr>
        </p:nvSpPr>
        <p:spPr/>
        <p:txBody>
          <a:bodyPr/>
          <a:lstStyle/>
          <a:p>
            <a:r>
              <a:rPr lang="en-GB" dirty="0"/>
              <a:t>How does English support my future aspirations? </a:t>
            </a:r>
          </a:p>
        </p:txBody>
      </p:sp>
      <p:sp>
        <p:nvSpPr>
          <p:cNvPr id="4" name="TextBox 3">
            <a:extLst>
              <a:ext uri="{FF2B5EF4-FFF2-40B4-BE49-F238E27FC236}">
                <a16:creationId xmlns:a16="http://schemas.microsoft.com/office/drawing/2014/main" id="{B05F041A-FC5A-4733-9313-9EFCE911369D}"/>
              </a:ext>
            </a:extLst>
          </p:cNvPr>
          <p:cNvSpPr txBox="1"/>
          <p:nvPr/>
        </p:nvSpPr>
        <p:spPr>
          <a:xfrm>
            <a:off x="4998721" y="1915885"/>
            <a:ext cx="4014651" cy="3693319"/>
          </a:xfrm>
          <a:prstGeom prst="rect">
            <a:avLst/>
          </a:prstGeom>
          <a:noFill/>
        </p:spPr>
        <p:txBody>
          <a:bodyPr wrap="square" rtlCol="0">
            <a:spAutoFit/>
          </a:bodyPr>
          <a:lstStyle/>
          <a:p>
            <a:r>
              <a:rPr lang="en-GB" dirty="0"/>
              <a:t>Education </a:t>
            </a:r>
          </a:p>
          <a:p>
            <a:endParaRPr lang="en-GB" dirty="0"/>
          </a:p>
          <a:p>
            <a:r>
              <a:rPr lang="en-GB" dirty="0"/>
              <a:t>Human Resources </a:t>
            </a:r>
          </a:p>
          <a:p>
            <a:endParaRPr lang="en-GB" dirty="0"/>
          </a:p>
          <a:p>
            <a:r>
              <a:rPr lang="en-GB" dirty="0"/>
              <a:t>Management </a:t>
            </a:r>
          </a:p>
          <a:p>
            <a:endParaRPr lang="en-GB" dirty="0"/>
          </a:p>
          <a:p>
            <a:r>
              <a:rPr lang="en-GB" dirty="0"/>
              <a:t>Communication roles </a:t>
            </a:r>
          </a:p>
          <a:p>
            <a:endParaRPr lang="en-GB" dirty="0"/>
          </a:p>
          <a:p>
            <a:r>
              <a:rPr lang="en-GB" dirty="0"/>
              <a:t>Charity / support work </a:t>
            </a:r>
          </a:p>
          <a:p>
            <a:endParaRPr lang="en-GB" dirty="0"/>
          </a:p>
          <a:p>
            <a:r>
              <a:rPr lang="en-GB" dirty="0"/>
              <a:t>Law / politics </a:t>
            </a:r>
          </a:p>
          <a:p>
            <a:endParaRPr lang="en-GB" dirty="0"/>
          </a:p>
          <a:p>
            <a:r>
              <a:rPr lang="en-GB" dirty="0"/>
              <a:t>Writing / journalism </a:t>
            </a:r>
          </a:p>
        </p:txBody>
      </p:sp>
    </p:spTree>
    <p:extLst>
      <p:ext uri="{BB962C8B-B14F-4D97-AF65-F5344CB8AC3E}">
        <p14:creationId xmlns:p14="http://schemas.microsoft.com/office/powerpoint/2010/main" val="187506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1908E-4008-4D17-BCBD-02186855A5C9}"/>
              </a:ext>
            </a:extLst>
          </p:cNvPr>
          <p:cNvSpPr>
            <a:spLocks noGrp="1"/>
          </p:cNvSpPr>
          <p:nvPr>
            <p:ph type="title"/>
          </p:nvPr>
        </p:nvSpPr>
        <p:spPr/>
        <p:txBody>
          <a:bodyPr/>
          <a:lstStyle/>
          <a:p>
            <a:r>
              <a:rPr lang="en-GB" dirty="0"/>
              <a:t>Be aspirational! </a:t>
            </a:r>
          </a:p>
        </p:txBody>
      </p:sp>
      <p:sp>
        <p:nvSpPr>
          <p:cNvPr id="3" name="Content Placeholder 2">
            <a:extLst>
              <a:ext uri="{FF2B5EF4-FFF2-40B4-BE49-F238E27FC236}">
                <a16:creationId xmlns:a16="http://schemas.microsoft.com/office/drawing/2014/main" id="{313D3F15-B978-4EFD-B3B1-7D282C8C7EDC}"/>
              </a:ext>
            </a:extLst>
          </p:cNvPr>
          <p:cNvSpPr>
            <a:spLocks noGrp="1"/>
          </p:cNvSpPr>
          <p:nvPr>
            <p:ph idx="1"/>
          </p:nvPr>
        </p:nvSpPr>
        <p:spPr/>
        <p:txBody>
          <a:bodyPr>
            <a:normAutofit lnSpcReduction="10000"/>
          </a:bodyPr>
          <a:lstStyle/>
          <a:p>
            <a:r>
              <a:rPr lang="en-GB" dirty="0"/>
              <a:t>A grade 4 is the minimum requirement for KS5, employment and training. </a:t>
            </a:r>
          </a:p>
          <a:p>
            <a:endParaRPr lang="en-GB" dirty="0"/>
          </a:p>
          <a:p>
            <a:r>
              <a:rPr lang="en-GB" dirty="0"/>
              <a:t>If you do not secure a grade 4 you will have to resit at college – this may impact the other courses you want to take / apprenticeship. </a:t>
            </a:r>
          </a:p>
          <a:p>
            <a:endParaRPr lang="en-GB" dirty="0"/>
          </a:p>
          <a:p>
            <a:r>
              <a:rPr lang="en-GB" dirty="0"/>
              <a:t>College, university, apprenticeships and employment is competitive – you need to get the best grade you are capable of in order to take the next step on your journey.</a:t>
            </a:r>
          </a:p>
        </p:txBody>
      </p:sp>
    </p:spTree>
    <p:extLst>
      <p:ext uri="{BB962C8B-B14F-4D97-AF65-F5344CB8AC3E}">
        <p14:creationId xmlns:p14="http://schemas.microsoft.com/office/powerpoint/2010/main" val="234951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p:txBody>
          <a:bodyPr/>
          <a:lstStyle/>
          <a:p>
            <a:r>
              <a:rPr lang="en-GB" dirty="0"/>
              <a:t>English at KS4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p:txBody>
          <a:bodyPr/>
          <a:lstStyle/>
          <a:p>
            <a:pPr marL="0" indent="0">
              <a:buNone/>
            </a:pPr>
            <a:r>
              <a:rPr lang="en-GB" dirty="0"/>
              <a:t>You will study the following:</a:t>
            </a:r>
          </a:p>
          <a:p>
            <a:pPr marL="0" indent="0">
              <a:buNone/>
            </a:pPr>
            <a:endParaRPr lang="en-GB" dirty="0"/>
          </a:p>
          <a:p>
            <a:pPr>
              <a:buFontTx/>
              <a:buChar char="-"/>
            </a:pPr>
            <a:r>
              <a:rPr lang="en-GB" dirty="0"/>
              <a:t>English Language (1 GCSE)</a:t>
            </a:r>
          </a:p>
          <a:p>
            <a:pPr>
              <a:buFontTx/>
              <a:buChar char="-"/>
            </a:pPr>
            <a:endParaRPr lang="en-GB" dirty="0"/>
          </a:p>
          <a:p>
            <a:pPr>
              <a:buFontTx/>
              <a:buChar char="-"/>
            </a:pPr>
            <a:r>
              <a:rPr lang="en-GB" dirty="0"/>
              <a:t>English Literature (1 GCSE)</a:t>
            </a:r>
          </a:p>
          <a:p>
            <a:pPr>
              <a:buFontTx/>
              <a:buChar char="-"/>
            </a:pPr>
            <a:endParaRPr lang="en-GB" dirty="0"/>
          </a:p>
          <a:p>
            <a:pPr>
              <a:buFontTx/>
              <a:buChar char="-"/>
            </a:pPr>
            <a:r>
              <a:rPr lang="en-GB" dirty="0"/>
              <a:t>Spoken Language (additional qualification) </a:t>
            </a:r>
          </a:p>
        </p:txBody>
      </p:sp>
    </p:spTree>
    <p:extLst>
      <p:ext uri="{BB962C8B-B14F-4D97-AF65-F5344CB8AC3E}">
        <p14:creationId xmlns:p14="http://schemas.microsoft.com/office/powerpoint/2010/main" val="142024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p:txBody>
          <a:bodyPr/>
          <a:lstStyle/>
          <a:p>
            <a:r>
              <a:rPr lang="en-GB" dirty="0"/>
              <a:t>What does the course look like?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748936" y="1550126"/>
            <a:ext cx="11042469" cy="5042263"/>
          </a:xfrm>
        </p:spPr>
        <p:txBody>
          <a:bodyPr>
            <a:normAutofit fontScale="85000" lnSpcReduction="20000"/>
          </a:bodyPr>
          <a:lstStyle/>
          <a:p>
            <a:pPr marL="0" indent="0">
              <a:buNone/>
            </a:pPr>
            <a:r>
              <a:rPr lang="en-GB" dirty="0"/>
              <a:t>English Literature – you begin this in the summer term of year 9. You sit your actual GCSE in the summer of year 10. </a:t>
            </a:r>
          </a:p>
          <a:p>
            <a:pPr marL="0" indent="0">
              <a:buNone/>
            </a:pPr>
            <a:endParaRPr lang="en-GB" dirty="0"/>
          </a:p>
          <a:p>
            <a:pPr marL="0" indent="0">
              <a:buNone/>
            </a:pPr>
            <a:r>
              <a:rPr lang="en-GB" dirty="0"/>
              <a:t>This is the study of literary texts- plays, novels and poetry. </a:t>
            </a:r>
          </a:p>
          <a:p>
            <a:pPr marL="0" indent="0">
              <a:buNone/>
            </a:pPr>
            <a:endParaRPr lang="en-GB" dirty="0"/>
          </a:p>
          <a:p>
            <a:pPr marL="0" indent="0">
              <a:buNone/>
            </a:pPr>
            <a:r>
              <a:rPr lang="en-GB" dirty="0"/>
              <a:t>We take a thematic approach to texts, focusing on context, craft and relevance. </a:t>
            </a:r>
          </a:p>
          <a:p>
            <a:pPr marL="0" indent="0">
              <a:buNone/>
            </a:pPr>
            <a:endParaRPr lang="en-GB" dirty="0"/>
          </a:p>
          <a:p>
            <a:pPr marL="0" indent="0">
              <a:buNone/>
            </a:pPr>
            <a:r>
              <a:rPr lang="en-GB" i="1" dirty="0"/>
              <a:t>‘An Inspector Calls’ by J.B. Priestley </a:t>
            </a:r>
          </a:p>
          <a:p>
            <a:pPr marL="0" indent="0">
              <a:buNone/>
            </a:pPr>
            <a:r>
              <a:rPr lang="en-GB" i="1" dirty="0"/>
              <a:t>‘A Christmas Carol’ by Charles Dickens </a:t>
            </a:r>
          </a:p>
          <a:p>
            <a:pPr marL="0" indent="0">
              <a:buNone/>
            </a:pPr>
            <a:r>
              <a:rPr lang="en-GB" i="1" dirty="0"/>
              <a:t>‘Macbeth’ by William Shakespeare </a:t>
            </a:r>
          </a:p>
          <a:p>
            <a:pPr marL="0" indent="0">
              <a:buNone/>
            </a:pPr>
            <a:r>
              <a:rPr lang="en-GB" i="1" dirty="0"/>
              <a:t>Power and conflict poetry </a:t>
            </a:r>
          </a:p>
          <a:p>
            <a:pPr marL="0" indent="0">
              <a:buNone/>
            </a:pPr>
            <a:r>
              <a:rPr lang="en-GB" i="1" dirty="0"/>
              <a:t>Unseen poetry </a:t>
            </a:r>
          </a:p>
        </p:txBody>
      </p:sp>
    </p:spTree>
    <p:extLst>
      <p:ext uri="{BB962C8B-B14F-4D97-AF65-F5344CB8AC3E}">
        <p14:creationId xmlns:p14="http://schemas.microsoft.com/office/powerpoint/2010/main" val="309914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p:txBody>
          <a:bodyPr/>
          <a:lstStyle/>
          <a:p>
            <a:r>
              <a:rPr lang="en-GB" dirty="0"/>
              <a:t>How am I assessed?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365760" y="1550126"/>
            <a:ext cx="11425645" cy="5042263"/>
          </a:xfrm>
        </p:spPr>
        <p:txBody>
          <a:bodyPr>
            <a:normAutofit/>
          </a:bodyPr>
          <a:lstStyle/>
          <a:p>
            <a:pPr marL="0" indent="0">
              <a:buNone/>
            </a:pPr>
            <a:r>
              <a:rPr lang="en-GB" dirty="0"/>
              <a:t>For your English Literature qualification, there are two exams: </a:t>
            </a:r>
          </a:p>
          <a:p>
            <a:pPr marL="0" indent="0">
              <a:buNone/>
            </a:pPr>
            <a:endParaRPr lang="en-GB" i="1" dirty="0"/>
          </a:p>
          <a:p>
            <a:pPr marL="0" indent="0">
              <a:buNone/>
            </a:pPr>
            <a:r>
              <a:rPr lang="en-GB" i="1" dirty="0">
                <a:highlight>
                  <a:srgbClr val="FFFF00"/>
                </a:highlight>
              </a:rPr>
              <a:t>Paper 1 </a:t>
            </a:r>
            <a:r>
              <a:rPr lang="en-GB" i="1" dirty="0"/>
              <a:t>Shakespeare and the novel (40% 1 hour and 45 minutes) </a:t>
            </a:r>
          </a:p>
          <a:p>
            <a:pPr marL="0" indent="0">
              <a:buNone/>
            </a:pPr>
            <a:endParaRPr lang="en-GB" i="1" dirty="0"/>
          </a:p>
          <a:p>
            <a:pPr marL="0" indent="0">
              <a:buNone/>
            </a:pPr>
            <a:r>
              <a:rPr lang="en-GB" i="1" dirty="0">
                <a:highlight>
                  <a:srgbClr val="FFFF00"/>
                </a:highlight>
              </a:rPr>
              <a:t>Paper 2 </a:t>
            </a:r>
            <a:r>
              <a:rPr lang="en-GB" i="1" dirty="0"/>
              <a:t>Modern Texts and Poetry (60% 2 hours and 15 minutes) </a:t>
            </a:r>
          </a:p>
          <a:p>
            <a:pPr marL="0" indent="0">
              <a:buNone/>
            </a:pPr>
            <a:endParaRPr lang="en-GB" i="1" dirty="0"/>
          </a:p>
          <a:p>
            <a:pPr marL="0" indent="0">
              <a:buNone/>
            </a:pPr>
            <a:r>
              <a:rPr lang="en-GB" i="1" dirty="0"/>
              <a:t>Literature is a knowledge rich course. Your success depends on how well you know and write about the texts. There is a lot of reading as part of this qualification. </a:t>
            </a:r>
          </a:p>
          <a:p>
            <a:pPr marL="0" indent="0">
              <a:buNone/>
            </a:pPr>
            <a:endParaRPr lang="en-GB" i="1" dirty="0"/>
          </a:p>
        </p:txBody>
      </p:sp>
    </p:spTree>
    <p:extLst>
      <p:ext uri="{BB962C8B-B14F-4D97-AF65-F5344CB8AC3E}">
        <p14:creationId xmlns:p14="http://schemas.microsoft.com/office/powerpoint/2010/main" val="3631086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p:txBody>
          <a:bodyPr/>
          <a:lstStyle/>
          <a:p>
            <a:r>
              <a:rPr lang="en-GB" dirty="0"/>
              <a:t>What does the course look like?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748936" y="1550126"/>
            <a:ext cx="11042469" cy="5042263"/>
          </a:xfrm>
        </p:spPr>
        <p:txBody>
          <a:bodyPr>
            <a:normAutofit/>
          </a:bodyPr>
          <a:lstStyle/>
          <a:p>
            <a:pPr marL="0" indent="0">
              <a:buNone/>
            </a:pPr>
            <a:r>
              <a:rPr lang="en-GB" sz="2400" dirty="0"/>
              <a:t>English Language – year 11 course. </a:t>
            </a:r>
          </a:p>
          <a:p>
            <a:pPr marL="0" indent="0">
              <a:buNone/>
            </a:pPr>
            <a:endParaRPr lang="en-GB" sz="2400" i="1" dirty="0"/>
          </a:p>
          <a:p>
            <a:pPr marL="0" indent="0">
              <a:buNone/>
            </a:pPr>
            <a:r>
              <a:rPr lang="en-GB" sz="2400" i="1" dirty="0"/>
              <a:t>The work you complete for your literature course will help you with your Language course in year 11. </a:t>
            </a:r>
          </a:p>
          <a:p>
            <a:pPr marL="0" indent="0">
              <a:buNone/>
            </a:pPr>
            <a:endParaRPr lang="en-GB" sz="2400" i="1" dirty="0"/>
          </a:p>
          <a:p>
            <a:pPr marL="0" indent="0">
              <a:buNone/>
            </a:pPr>
            <a:r>
              <a:rPr lang="en-GB" sz="2400" dirty="0"/>
              <a:t>Language is a skills based course that looks at unseen fiction and non-fiction. You will answer four reading questions exploring language, structure, comparative skills and evaluating skills. You will then complete one creative writing question in each paper. This will test your creativity, organisation and technical accuracy. </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50293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p:txBody>
          <a:bodyPr/>
          <a:lstStyle/>
          <a:p>
            <a:r>
              <a:rPr lang="en-GB" dirty="0"/>
              <a:t>How am I assessed?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365760" y="1550126"/>
            <a:ext cx="11425645" cy="5042263"/>
          </a:xfrm>
        </p:spPr>
        <p:txBody>
          <a:bodyPr>
            <a:normAutofit/>
          </a:bodyPr>
          <a:lstStyle/>
          <a:p>
            <a:pPr marL="0" indent="0">
              <a:buNone/>
            </a:pPr>
            <a:r>
              <a:rPr lang="en-GB" sz="2400" dirty="0"/>
              <a:t>For your English Language qualification, there are two exams: </a:t>
            </a:r>
          </a:p>
          <a:p>
            <a:pPr marL="0" indent="0">
              <a:buNone/>
            </a:pPr>
            <a:endParaRPr lang="en-GB" sz="2400" i="1" dirty="0"/>
          </a:p>
          <a:p>
            <a:pPr marL="0" indent="0">
              <a:buNone/>
            </a:pPr>
            <a:r>
              <a:rPr lang="en-GB" sz="2400" i="1" dirty="0">
                <a:highlight>
                  <a:srgbClr val="FFFF00"/>
                </a:highlight>
              </a:rPr>
              <a:t>Paper 1 </a:t>
            </a:r>
            <a:r>
              <a:rPr lang="en-GB" sz="2400" i="1" dirty="0"/>
              <a:t>Creative Reading and Writing (50% 1 hour and 45 minutes) </a:t>
            </a:r>
          </a:p>
          <a:p>
            <a:pPr marL="0" indent="0">
              <a:buNone/>
            </a:pPr>
            <a:endParaRPr lang="en-GB" sz="2400" i="1" dirty="0"/>
          </a:p>
          <a:p>
            <a:pPr marL="0" indent="0">
              <a:buNone/>
            </a:pPr>
            <a:r>
              <a:rPr lang="en-GB" sz="2400" i="1" dirty="0">
                <a:highlight>
                  <a:srgbClr val="FFFF00"/>
                </a:highlight>
              </a:rPr>
              <a:t>Paper 2 </a:t>
            </a:r>
            <a:r>
              <a:rPr lang="en-GB" sz="2400" i="1" dirty="0"/>
              <a:t>Viewpoints and Perspectives (50% 1 hour and 45 minutes) </a:t>
            </a:r>
          </a:p>
          <a:p>
            <a:pPr marL="0" indent="0">
              <a:buNone/>
            </a:pPr>
            <a:endParaRPr lang="en-GB" sz="2400" i="1" dirty="0"/>
          </a:p>
          <a:p>
            <a:pPr marL="0" indent="0">
              <a:buNone/>
            </a:pPr>
            <a:r>
              <a:rPr lang="en-GB" sz="2400" i="1" dirty="0"/>
              <a:t>Spoken Language – you write and deliver a speech before taking part in a Q&amp;A- pass ,merit, distinction. </a:t>
            </a:r>
          </a:p>
          <a:p>
            <a:pPr marL="0" indent="0">
              <a:buNone/>
            </a:pPr>
            <a:endParaRPr lang="en-GB" sz="2400" i="1" dirty="0"/>
          </a:p>
        </p:txBody>
      </p:sp>
    </p:spTree>
    <p:extLst>
      <p:ext uri="{BB962C8B-B14F-4D97-AF65-F5344CB8AC3E}">
        <p14:creationId xmlns:p14="http://schemas.microsoft.com/office/powerpoint/2010/main" val="6881747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612</Words>
  <Application>Microsoft Office PowerPoint</Application>
  <PresentationFormat>Widescreen</PresentationFormat>
  <Paragraphs>84</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1_Office Theme</vt:lpstr>
      <vt:lpstr>Year 9 Options Roadshow </vt:lpstr>
      <vt:lpstr>Why are the core subjects important?</vt:lpstr>
      <vt:lpstr>How does English support my future aspirations? </vt:lpstr>
      <vt:lpstr>Be aspirational! </vt:lpstr>
      <vt:lpstr>English at KS4 </vt:lpstr>
      <vt:lpstr>What does the course look like? </vt:lpstr>
      <vt:lpstr>How am I assessed? </vt:lpstr>
      <vt:lpstr>What does the course look like? </vt:lpstr>
      <vt:lpstr>How am I assessed? </vt:lpstr>
      <vt:lpstr>How can my studies in year 9 help me be successful?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T&amp;L at WSS</dc:title>
  <dc:creator>Andy Papanicolaou</dc:creator>
  <cp:lastModifiedBy>rconnery@ad.westonsecondary.co.uk</cp:lastModifiedBy>
  <cp:revision>19</cp:revision>
  <dcterms:created xsi:type="dcterms:W3CDTF">2023-08-25T10:52:45Z</dcterms:created>
  <dcterms:modified xsi:type="dcterms:W3CDTF">2024-01-26T11:23:37Z</dcterms:modified>
</cp:coreProperties>
</file>