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sZwRJqgpzH9e5iU+0y3KzfgRC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F96730-4516-4AE9-A88F-50E19BCBA887}">
  <a:tblStyle styleId="{94F96730-4516-4AE9-A88F-50E19BCBA887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0dd6d4122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b0dd6d41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0dd6d412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b0dd6d412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b0dd6d412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2849264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b28492646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b28492646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0f8b4d7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b0f8b4d77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2b0f8b4d77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3f241d9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b3f241d9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b3f241d9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2849264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b28492646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b28492646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3f241d95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b3f241d95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b3f241d95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21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Weston </a:t>
            </a:r>
            <a:r>
              <a:rPr lang="en-GB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Proud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" name="Google Shape;80;p2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0389" b="20681"/>
          <a:stretch/>
        </p:blipFill>
        <p:spPr>
          <a:xfrm>
            <a:off x="10444480" y="5356629"/>
            <a:ext cx="181864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Weston </a:t>
            </a:r>
            <a:r>
              <a:rPr lang="en-GB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Proud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2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0389" b="20681"/>
          <a:stretch/>
        </p:blipFill>
        <p:spPr>
          <a:xfrm>
            <a:off x="10444480" y="5356629"/>
            <a:ext cx="181864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1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" name="Google Shape;34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" name="Google Shape;42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7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Weston </a:t>
            </a:r>
            <a:r>
              <a:rPr lang="en-GB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Proud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0389" b="20681"/>
          <a:stretch/>
        </p:blipFill>
        <p:spPr>
          <a:xfrm>
            <a:off x="10444480" y="5356629"/>
            <a:ext cx="181864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9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Weston </a:t>
            </a:r>
            <a:r>
              <a:rPr lang="en-GB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Proud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0389" b="20681"/>
          <a:stretch/>
        </p:blipFill>
        <p:spPr>
          <a:xfrm>
            <a:off x="10444480" y="5356629"/>
            <a:ext cx="181864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0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Weston </a:t>
            </a:r>
            <a:r>
              <a:rPr lang="en-GB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Proud</a:t>
            </a:r>
            <a:endParaRPr sz="2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2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0389" b="20681"/>
          <a:stretch/>
        </p:blipFill>
        <p:spPr>
          <a:xfrm>
            <a:off x="10444480" y="5356629"/>
            <a:ext cx="181864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4038600" y="610903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Google Shape;13;p11" descr="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t="20389" b="20681"/>
          <a:stretch/>
        </p:blipFill>
        <p:spPr>
          <a:xfrm>
            <a:off x="10622013" y="5420043"/>
            <a:ext cx="181864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601" y="5793739"/>
            <a:ext cx="794385" cy="10331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oogle Shape;15;p11"/>
          <p:cNvGraphicFramePr/>
          <p:nvPr/>
        </p:nvGraphicFramePr>
        <p:xfrm>
          <a:off x="3986463" y="6176963"/>
          <a:ext cx="4219050" cy="701060"/>
        </p:xfrm>
        <a:graphic>
          <a:graphicData uri="http://schemas.openxmlformats.org/drawingml/2006/table">
            <a:tbl>
              <a:tblPr firstRow="1" bandRow="1">
                <a:noFill/>
                <a:tableStyleId>{94F96730-4516-4AE9-A88F-50E19BCBA887}</a:tableStyleId>
              </a:tblPr>
              <a:tblGrid>
                <a:gridCol w="140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9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>
                          <a:solidFill>
                            <a:srgbClr val="002060"/>
                          </a:solidFill>
                        </a:rPr>
                        <a:t>Weston</a:t>
                      </a:r>
                      <a:r>
                        <a:rPr lang="en-GB" sz="1800" u="none" strike="noStrike" cap="none"/>
                        <a:t> </a:t>
                      </a:r>
                      <a:r>
                        <a:rPr lang="en-GB" sz="1800" u="none" strike="noStrike" cap="none">
                          <a:solidFill>
                            <a:srgbClr val="0070C0"/>
                          </a:solidFill>
                        </a:rPr>
                        <a:t>&amp;</a:t>
                      </a:r>
                      <a:r>
                        <a:rPr lang="en-GB" sz="1800" u="none" strike="noStrike" cap="none"/>
                        <a:t> </a:t>
                      </a:r>
                      <a:r>
                        <a:rPr lang="en-GB" sz="1800" u="none" strike="noStrike" cap="none">
                          <a:solidFill>
                            <a:srgbClr val="002060"/>
                          </a:solidFill>
                        </a:rPr>
                        <a:t>Proud</a:t>
                      </a:r>
                      <a:endParaRPr sz="18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>
                          <a:solidFill>
                            <a:srgbClr val="0070C0"/>
                          </a:solidFill>
                        </a:rPr>
                        <a:t>Ready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Respectful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Safe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spects.ac.uk/job-profiles/penetration-tester" TargetMode="External"/><Relationship Id="rId3" Type="http://schemas.openxmlformats.org/officeDocument/2006/relationships/hyperlink" Target="https://www.prospects.ac.uk/job-profiles/cyber-security-analyst" TargetMode="External"/><Relationship Id="rId7" Type="http://schemas.openxmlformats.org/officeDocument/2006/relationships/hyperlink" Target="https://www.prospects.ac.uk/job-profiles/machine-learning-engine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ospects.ac.uk/job-profiles/game-developer" TargetMode="External"/><Relationship Id="rId5" Type="http://schemas.openxmlformats.org/officeDocument/2006/relationships/hyperlink" Target="https://www.prospects.ac.uk/job-profiles/forensic-computer-analyst" TargetMode="External"/><Relationship Id="rId4" Type="http://schemas.openxmlformats.org/officeDocument/2006/relationships/hyperlink" Target="https://www.prospects.ac.uk/job-profiles/data-analyst" TargetMode="External"/><Relationship Id="rId9" Type="http://schemas.openxmlformats.org/officeDocument/2006/relationships/hyperlink" Target="https://www.prospects.ac.uk/job-profiles/software-engine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838200" y="12091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entury Gothic"/>
              <a:buNone/>
            </a:pPr>
            <a:r>
              <a:rPr lang="en-GB" sz="7200"/>
              <a:t>Year 9 Options Roadshow 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838200" y="3429000"/>
            <a:ext cx="10515600" cy="261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lang="en-GB" sz="4000"/>
              <a:t>Computer Science and iMedia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0dd6d4122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How does iMedia support my future aspirations? </a:t>
            </a:r>
            <a:endParaRPr/>
          </a:p>
        </p:txBody>
      </p:sp>
      <p:sp>
        <p:nvSpPr>
          <p:cNvPr id="159" name="Google Shape;159;g2b0dd6d4122_0_14"/>
          <p:cNvSpPr txBox="1"/>
          <p:nvPr/>
        </p:nvSpPr>
        <p:spPr>
          <a:xfrm>
            <a:off x="3115350" y="1690825"/>
            <a:ext cx="5961300" cy="50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Creative director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 designer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Photo editor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 &amp; film editor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Graphic designer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 designer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Multimedia artist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Animation/animator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 director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0dd6d4122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iMedia at KS4 </a:t>
            </a:r>
            <a:endParaRPr/>
          </a:p>
        </p:txBody>
      </p:sp>
      <p:sp>
        <p:nvSpPr>
          <p:cNvPr id="166" name="Google Shape;166;g2b0dd6d4122_0_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GB"/>
              <a:t>You will study the following units: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-"/>
            </a:pPr>
            <a:r>
              <a:rPr lang="en-GB"/>
              <a:t>R093 - Creative iMedia in the media industry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-"/>
            </a:pPr>
            <a:r>
              <a:rPr lang="en-GB"/>
              <a:t>R094 - Visual identity and digital graphics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-"/>
            </a:pPr>
            <a:r>
              <a:rPr lang="en-GB"/>
              <a:t>R097 - Interactive digital media (websites)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What does the course look like? </a:t>
            </a:r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body" idx="1"/>
          </p:nvPr>
        </p:nvSpPr>
        <p:spPr>
          <a:xfrm>
            <a:off x="748936" y="1550126"/>
            <a:ext cx="11042469" cy="504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GB" sz="2900" dirty="0" err="1"/>
              <a:t>iMedia</a:t>
            </a:r>
            <a:r>
              <a:rPr lang="en-GB" sz="2900" dirty="0"/>
              <a:t> is a design focused course</a:t>
            </a:r>
            <a:endParaRPr sz="2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GB" sz="2900" dirty="0"/>
              <a:t>You will study what the media industry looks like, the jobs, techniques, conventions and processes used in this industry.</a:t>
            </a:r>
            <a:endParaRPr sz="2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9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GB" sz="2900" dirty="0"/>
              <a:t>You will complete 2 controlled assessments (Coursework) where you will plan, create and evaluate products based on a client brief.  </a:t>
            </a:r>
            <a:endParaRPr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909320" y="-2669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 dirty="0"/>
              <a:t>How am I assessed? </a:t>
            </a:r>
            <a:endParaRPr dirty="0"/>
          </a:p>
        </p:txBody>
      </p:sp>
      <p:sp>
        <p:nvSpPr>
          <p:cNvPr id="180" name="Google Shape;180;p9"/>
          <p:cNvSpPr txBox="1">
            <a:spLocks noGrp="1"/>
          </p:cNvSpPr>
          <p:nvPr>
            <p:ph type="body" idx="1"/>
          </p:nvPr>
        </p:nvSpPr>
        <p:spPr>
          <a:xfrm>
            <a:off x="383177" y="688768"/>
            <a:ext cx="11425645" cy="504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5000"/>
              <a:buNone/>
            </a:pPr>
            <a:r>
              <a:rPr lang="en-GB" dirty="0"/>
              <a:t>For your </a:t>
            </a:r>
            <a:r>
              <a:rPr lang="en-GB" dirty="0" err="1"/>
              <a:t>iMedia</a:t>
            </a:r>
            <a:r>
              <a:rPr lang="en-GB" dirty="0"/>
              <a:t> qualification, there are two controlled assessments (coursework) and one exam: 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sz="2400" i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i="1" dirty="0">
                <a:highlight>
                  <a:srgbClr val="FFFF00"/>
                </a:highlight>
              </a:rPr>
              <a:t>Exam  </a:t>
            </a:r>
            <a:r>
              <a:rPr lang="en-GB" dirty="0"/>
              <a:t> Creative </a:t>
            </a:r>
            <a:r>
              <a:rPr lang="en-GB" dirty="0" err="1"/>
              <a:t>iMedia</a:t>
            </a:r>
            <a:r>
              <a:rPr lang="en-GB" dirty="0"/>
              <a:t> in the media industry</a:t>
            </a:r>
            <a:r>
              <a:rPr lang="en-GB" sz="2400" i="1" dirty="0"/>
              <a:t> </a:t>
            </a:r>
            <a:r>
              <a:rPr lang="en-GB" i="1" dirty="0"/>
              <a:t>(40% - 1 hour and 30 minutes - paper based exam - done in June in year 11) 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sz="2400" i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i="1" dirty="0">
                <a:highlight>
                  <a:srgbClr val="FFFF00"/>
                </a:highlight>
              </a:rPr>
              <a:t>CA 1 </a:t>
            </a:r>
            <a:r>
              <a:rPr lang="en-GB" dirty="0"/>
              <a:t> Visual identity and digital graphics </a:t>
            </a:r>
            <a:r>
              <a:rPr lang="en-GB" i="1" dirty="0"/>
              <a:t>(25% - 10 hour controlled assessment - Done in year 10)</a:t>
            </a:r>
            <a:endParaRPr i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sz="2400" i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i="1" dirty="0">
                <a:highlight>
                  <a:srgbClr val="FFFF00"/>
                </a:highlight>
              </a:rPr>
              <a:t>CA 2 </a:t>
            </a:r>
            <a:r>
              <a:rPr lang="en-GB" dirty="0"/>
              <a:t> Interactive digital media </a:t>
            </a:r>
            <a:r>
              <a:rPr lang="en-GB" sz="2400" i="1" dirty="0"/>
              <a:t> </a:t>
            </a:r>
            <a:r>
              <a:rPr lang="en-GB" i="1" dirty="0"/>
              <a:t>(35% - 15 hour controlled assessment - Done in year 11)</a:t>
            </a:r>
            <a:r>
              <a:rPr lang="en-GB" sz="2400" i="1" dirty="0"/>
              <a:t>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85714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sz="2400" i="1" dirty="0"/>
          </a:p>
        </p:txBody>
      </p:sp>
      <p:sp>
        <p:nvSpPr>
          <p:cNvPr id="181" name="Google Shape;181;p9"/>
          <p:cNvSpPr txBox="1"/>
          <p:nvPr/>
        </p:nvSpPr>
        <p:spPr>
          <a:xfrm>
            <a:off x="1031375" y="5544050"/>
            <a:ext cx="99279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Controlled assessments must be your own work - No AI or teacher help!</a:t>
            </a:r>
            <a:endParaRPr sz="25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28492646c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iMedia post 16</a:t>
            </a:r>
            <a:endParaRPr/>
          </a:p>
        </p:txBody>
      </p:sp>
      <p:sp>
        <p:nvSpPr>
          <p:cNvPr id="188" name="Google Shape;188;g2b28492646c_0_14"/>
          <p:cNvSpPr txBox="1">
            <a:spLocks noGrp="1"/>
          </p:cNvSpPr>
          <p:nvPr>
            <p:ph type="body" idx="1"/>
          </p:nvPr>
        </p:nvSpPr>
        <p:spPr>
          <a:xfrm>
            <a:off x="838200" y="1630125"/>
            <a:ext cx="10515600" cy="4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Achieving a Level 1/Level 2 iMedia qualification can open the following pathways at college: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A Level Media Studies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Apprenticeship - Media and Broadcast assistant (Level 3)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Cambridge Technicals - IT &amp; Digital Media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T Level - Digital Production Design or Media, Broadcast &amp; Production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How can my studies in year 9 help me be successful?  </a:t>
            </a:r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838200" y="2151017"/>
            <a:ext cx="10515600" cy="402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Get into good habits now.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Practice coding (CS)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Read tech articles (CS)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Practice image editing skills (iMedia)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Think about why you do things (iMedia)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>
            <a:spLocks noGrp="1"/>
          </p:cNvSpPr>
          <p:nvPr>
            <p:ph type="title"/>
          </p:nvPr>
        </p:nvSpPr>
        <p:spPr>
          <a:xfrm>
            <a:off x="2701636" y="108376"/>
            <a:ext cx="6938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/>
              <a:t>Recap</a:t>
            </a:r>
            <a:endParaRPr/>
          </a:p>
        </p:txBody>
      </p:sp>
      <p:pic>
        <p:nvPicPr>
          <p:cNvPr id="201" name="Google Shape;20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250" y="1477970"/>
            <a:ext cx="3513076" cy="12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675" y="1353622"/>
            <a:ext cx="3415159" cy="14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800" y="2767125"/>
            <a:ext cx="4397425" cy="30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0759" y="2723099"/>
            <a:ext cx="4554666" cy="31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0f8b4d77a_0_0"/>
          <p:cNvSpPr txBox="1">
            <a:spLocks noGrp="1"/>
          </p:cNvSpPr>
          <p:nvPr>
            <p:ph type="title"/>
          </p:nvPr>
        </p:nvSpPr>
        <p:spPr>
          <a:xfrm>
            <a:off x="1303050" y="224475"/>
            <a:ext cx="958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/>
              <a:t>What both courses are not…</a:t>
            </a:r>
            <a:endParaRPr/>
          </a:p>
        </p:txBody>
      </p:sp>
      <p:pic>
        <p:nvPicPr>
          <p:cNvPr id="211" name="Google Shape;211;g2b0f8b4d77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919800"/>
            <a:ext cx="5715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b0f8b4d77a_0_0"/>
          <p:cNvSpPr/>
          <p:nvPr/>
        </p:nvSpPr>
        <p:spPr>
          <a:xfrm>
            <a:off x="4015650" y="1504450"/>
            <a:ext cx="4418400" cy="41382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3f241d95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What is computer science? </a:t>
            </a:r>
            <a:endParaRPr/>
          </a:p>
        </p:txBody>
      </p:sp>
      <p:sp>
        <p:nvSpPr>
          <p:cNvPr id="104" name="Google Shape;104;g2b3f241d955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Computer Science is…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Understanding how computers work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Problem solving using computers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Creating solutions by writing, testing and evaluating programs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How does Computer Science support my future aspirations? 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3115350" y="1896650"/>
            <a:ext cx="5961300" cy="4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Applications developer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 security analyst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analyst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Forensic computer analyst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Games developer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Machine learning engineer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Penetration tester</a:t>
            </a: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Char char="●"/>
            </a:pPr>
            <a:r>
              <a:rPr lang="en-GB" sz="2800">
                <a:solidFill>
                  <a:srgbClr val="002060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 engineer</a:t>
            </a:r>
            <a:endParaRPr sz="1200">
              <a:solidFill>
                <a:srgbClr val="E10098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Be aspirational! 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n-GB"/>
              <a:t>Computer Science is one of the hardest subjects that you will study!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n-GB"/>
              <a:t>It is combining science, languages and problem solving!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n-GB"/>
              <a:t>You need a growth mindset because when you problem solve and code - you will make mistakes!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Computer Science at KS4 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GB"/>
              <a:t>You will study the following: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-"/>
            </a:pPr>
            <a:r>
              <a:rPr lang="en-GB"/>
              <a:t>Computer Systems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-"/>
            </a:pPr>
            <a:r>
              <a:rPr lang="en-GB"/>
              <a:t>Computational thinking, algorithms and programming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Char char="-"/>
            </a:pPr>
            <a:r>
              <a:rPr lang="en-GB"/>
              <a:t>Learn even more Python coding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What does the course look like? 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5181600" cy="43512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GB"/>
              <a:t>Computer Systems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Systems architecture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Memory and storage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Networks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Network security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System software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Ethical, environmental, cultural and legal issues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2"/>
          </p:nvPr>
        </p:nvSpPr>
        <p:spPr>
          <a:xfrm>
            <a:off x="6172200" y="1690700"/>
            <a:ext cx="5181600" cy="4351200"/>
          </a:xfrm>
          <a:prstGeom prst="rect">
            <a:avLst/>
          </a:prstGeom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Computational thinking, algorithms and programming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Algorithms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Programming techniques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Robust systems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Logic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Translators and IDEs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How am I assessed? 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600550" y="1550125"/>
            <a:ext cx="111909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/>
              <a:t>For your Computer Science qualification, there are two exams: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i="1">
                <a:highlight>
                  <a:srgbClr val="FFFF00"/>
                </a:highlight>
              </a:rPr>
              <a:t>Paper 1 </a:t>
            </a:r>
            <a:r>
              <a:rPr lang="en-GB"/>
              <a:t>Computer Systems</a:t>
            </a:r>
            <a:r>
              <a:rPr lang="en-GB" i="1"/>
              <a:t> (50% 1 hour and 30 minutes - Paper based)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i="1">
                <a:highlight>
                  <a:srgbClr val="FFFF00"/>
                </a:highlight>
              </a:rPr>
              <a:t>Paper 2 </a:t>
            </a:r>
            <a:r>
              <a:rPr lang="en-GB"/>
              <a:t>Computational thinking, algorithms and programming</a:t>
            </a:r>
            <a:r>
              <a:rPr lang="en-GB" i="1"/>
              <a:t> (50% 1 hours and 30 minutes - Paper based)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i="1"/>
              <a:t>Paper 2 includes having to hand write Python code to solve some problems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endParaRPr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28492646c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Computer Science post 16</a:t>
            </a:r>
            <a:endParaRPr/>
          </a:p>
        </p:txBody>
      </p:sp>
      <p:sp>
        <p:nvSpPr>
          <p:cNvPr id="146" name="Google Shape;146;g2b28492646c_0_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Achieving a Computer Science GCSE can open the following pathways at college: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A-Level Computer Science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29411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Level 3 Extended Diploma in Games Development</a:t>
            </a:r>
            <a:endParaRPr/>
          </a:p>
          <a:p>
            <a:pPr marL="457200" lvl="0" indent="0" algn="l" rtl="0">
              <a:lnSpc>
                <a:spcPct val="12941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 Level in Digital Support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3f241d955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GB"/>
              <a:t>What is iMedia? </a:t>
            </a:r>
            <a:endParaRPr/>
          </a:p>
        </p:txBody>
      </p:sp>
      <p:sp>
        <p:nvSpPr>
          <p:cNvPr id="153" name="Google Shape;153;g2b3f241d955_0_6"/>
          <p:cNvSpPr txBox="1">
            <a:spLocks noGrp="1"/>
          </p:cNvSpPr>
          <p:nvPr>
            <p:ph type="body" idx="1"/>
          </p:nvPr>
        </p:nvSpPr>
        <p:spPr>
          <a:xfrm>
            <a:off x="838200" y="174434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iMedia</a:t>
            </a:r>
            <a:r>
              <a:rPr lang="en-GB" dirty="0"/>
              <a:t> is…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Understanding the digital media industry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Planning, creating and designing products for clients, based on a brief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It is NOT watching and analysing media, looking at themes (like GCSE Media)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Widescreen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1_Office Theme</vt:lpstr>
      <vt:lpstr>Year 9 Options Roadshow </vt:lpstr>
      <vt:lpstr>What is computer science? </vt:lpstr>
      <vt:lpstr>How does Computer Science support my future aspirations? </vt:lpstr>
      <vt:lpstr>Be aspirational! </vt:lpstr>
      <vt:lpstr>Computer Science at KS4 </vt:lpstr>
      <vt:lpstr>What does the course look like? </vt:lpstr>
      <vt:lpstr>How am I assessed? </vt:lpstr>
      <vt:lpstr>Computer Science post 16</vt:lpstr>
      <vt:lpstr>What is iMedia? </vt:lpstr>
      <vt:lpstr>How does iMedia support my future aspirations? </vt:lpstr>
      <vt:lpstr>iMedia at KS4 </vt:lpstr>
      <vt:lpstr>What does the course look like? </vt:lpstr>
      <vt:lpstr>How am I assessed? </vt:lpstr>
      <vt:lpstr>iMedia post 16</vt:lpstr>
      <vt:lpstr>How can my studies in year 9 help me be successful?  </vt:lpstr>
      <vt:lpstr>Recap</vt:lpstr>
      <vt:lpstr>What both courses are not…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Options Roadshow </dc:title>
  <dc:creator>Andy Papanicolaou</dc:creator>
  <cp:lastModifiedBy>kbrown@ad.westonsecondary.co.uk</cp:lastModifiedBy>
  <cp:revision>2</cp:revision>
  <dcterms:created xsi:type="dcterms:W3CDTF">2023-08-25T10:52:45Z</dcterms:created>
  <dcterms:modified xsi:type="dcterms:W3CDTF">2024-01-29T08:06:36Z</dcterms:modified>
</cp:coreProperties>
</file>