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</p:sldIdLst>
  <p:sldSz cy="6858000" cx="12192000"/>
  <p:notesSz cx="6858000" cy="9144000"/>
  <p:embeddedFontLst>
    <p:embeddedFont>
      <p:font typeface="Century Gothic"/>
      <p:regular r:id="rId17"/>
      <p:bold r:id="rId18"/>
      <p:italic r:id="rId19"/>
      <p:boldItalic r:id="rId2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21" roundtripDataSignature="AMtx7mhCSJpHqkOEMi4DczGwiRQFFTQyD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F4822985-137B-48B1-BF28-AACEB32B13C5}">
  <a:tblStyle styleId="{F4822985-137B-48B1-BF28-AACEB32B13C5}" styleName="Table_0">
    <a:wholeTbl>
      <a:tcTxStyle b="off" i="off">
        <a:font>
          <a:latin typeface="Century Gothic"/>
          <a:ea typeface="Century Gothic"/>
          <a:cs typeface="Century Gothic"/>
        </a:font>
        <a:schemeClr val="dk1"/>
      </a:tcTxStyle>
      <a:tcStyle>
        <a:tcBdr>
          <a:lef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E8EBF5"/>
          </a:solidFill>
        </a:fill>
      </a:tcStyle>
    </a:wholeTbl>
    <a:band1H>
      <a:tcTxStyle b="off" i="off"/>
      <a:tcStyle>
        <a:fill>
          <a:solidFill>
            <a:srgbClr val="CDD4EA"/>
          </a:solidFill>
        </a:fill>
      </a:tcStyle>
    </a:band1H>
    <a:band2H>
      <a:tcTxStyle b="off" i="off"/>
    </a:band2H>
    <a:band1V>
      <a:tcTxStyle b="off" i="off"/>
      <a:tcStyle>
        <a:fill>
          <a:solidFill>
            <a:srgbClr val="CDD4EA"/>
          </a:solidFill>
        </a:fill>
      </a:tcStyle>
    </a:band1V>
    <a:band2V>
      <a:tcTxStyle b="off" i="off"/>
    </a:band2V>
    <a:lastCol>
      <a:tcTxStyle b="on" i="off">
        <a:font>
          <a:latin typeface="Century Gothic"/>
          <a:ea typeface="Century Gothic"/>
          <a:cs typeface="Century Gothic"/>
        </a:font>
        <a:schemeClr val="lt1"/>
      </a:tcTxStyle>
      <a:tcStyle>
        <a:fill>
          <a:solidFill>
            <a:schemeClr val="accent1"/>
          </a:solidFill>
        </a:fill>
      </a:tcStyle>
    </a:lastCol>
    <a:firstCol>
      <a:tcTxStyle b="on" i="off">
        <a:font>
          <a:latin typeface="Century Gothic"/>
          <a:ea typeface="Century Gothic"/>
          <a:cs typeface="Century Gothic"/>
        </a:font>
        <a:schemeClr val="lt1"/>
      </a:tcTxStyle>
      <a:tcStyle>
        <a:fill>
          <a:solidFill>
            <a:schemeClr val="accent1"/>
          </a:solidFill>
        </a:fill>
      </a:tcStyle>
    </a:firstCol>
    <a:lastRow>
      <a:tcTxStyle b="on" i="off">
        <a:font>
          <a:latin typeface="Century Gothic"/>
          <a:ea typeface="Century Gothic"/>
          <a:cs typeface="Century Gothic"/>
        </a:font>
        <a:schemeClr val="lt1"/>
      </a:tcTxStyle>
      <a:tcStyle>
        <a:tcBdr>
          <a:top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</a:tcBdr>
        <a:fill>
          <a:solidFill>
            <a:schemeClr val="accent1"/>
          </a:solidFill>
        </a:fill>
      </a:tcStyle>
    </a:lastRow>
    <a:seCell>
      <a:tcTxStyle b="off" i="off"/>
    </a:seCell>
    <a:swCell>
      <a:tcTxStyle b="off" i="off"/>
    </a:swCell>
    <a:firstRow>
      <a:tcTxStyle b="on" i="off">
        <a:font>
          <a:latin typeface="Century Gothic"/>
          <a:ea typeface="Century Gothic"/>
          <a:cs typeface="Century Gothic"/>
        </a:font>
        <a:schemeClr val="lt1"/>
      </a:tcTxStyle>
      <a:tcStyle>
        <a:tcBdr>
          <a:bottom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</a:tcBdr>
        <a:fill>
          <a:solidFill>
            <a:schemeClr val="accent1"/>
          </a:solidFill>
        </a:fill>
      </a:tcStyle>
    </a:firstRow>
    <a:neCell>
      <a:tcTxStyle b="off" i="off"/>
    </a:neCell>
    <a:nwCell>
      <a:tcTxStyle b="off" i="off"/>
    </a:nwCell>
  </a:tblStyle>
</a:tblStyleLst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CenturyGothic-boldItalic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21" Type="http://customschemas.google.com/relationships/presentationmetadata" Target="meta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font" Target="fonts/CenturyGothic-regular.fntdata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font" Target="fonts/CenturyGothic-italic.fntdata"/><Relationship Id="rId6" Type="http://schemas.openxmlformats.org/officeDocument/2006/relationships/slide" Target="slides/slide1.xml"/><Relationship Id="rId18" Type="http://schemas.openxmlformats.org/officeDocument/2006/relationships/font" Target="fonts/CenturyGothic-bold.fntdata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GB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2" name="Google Shape;102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3" name="Google Shape;103;p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2b32195e984_0_4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7" name="Google Shape;167;g2b32195e984_0_4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68" name="Google Shape;168;g2b32195e984_0_4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2b2e22d9b2f_0_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3" name="Google Shape;173;g2b2e22d9b2f_0_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74" name="Google Shape;174;g2b2e22d9b2f_0_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2b2c1ef0b72_0_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0" name="Google Shape;110;g2b2c1ef0b72_0_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11" name="Google Shape;111;g2b2c1ef0b72_0_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7" name="Google Shape;117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18" name="Google Shape;118;p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25" name="Google Shape;125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1" name="Google Shape;131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200"/>
              <a:t>These skills will help you progress onto further study in the Exercise, Physical Activity, Sport and Health sector.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32" name="Google Shape;132;p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8" name="Google Shape;138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39" name="Google Shape;139;p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2b32195e984_0_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9" name="Google Shape;149;g2b32195e984_0_1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50" name="Google Shape;150;g2b32195e984_0_1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2b32195e984_0_2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5" name="Google Shape;155;g2b32195e984_0_2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56" name="Google Shape;156;g2b32195e984_0_2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2b32195e984_0_3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1" name="Google Shape;161;g2b32195e984_0_3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62" name="Google Shape;162;g2b32195e984_0_3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2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2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2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2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2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2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2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1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12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2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3" name="Google Shape;93;p22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4" name="Google Shape;94;p2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95" name="Google Shape;95;p2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96" name="Google Shape;96;p2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97" name="Google Shape;97;p22"/>
          <p:cNvSpPr txBox="1"/>
          <p:nvPr/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-GB" sz="2800" u="none" cap="none" strike="noStrike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Weston </a:t>
            </a:r>
            <a:r>
              <a:rPr b="1" i="0" lang="en-GB" sz="2800" u="none" cap="none" strike="noStrike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&amp;</a:t>
            </a:r>
            <a:r>
              <a:rPr b="1" i="0" lang="en-GB" sz="2800" u="none" cap="none" strike="noStrike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Proud</a:t>
            </a:r>
            <a:endParaRPr b="1" i="0" sz="2800" u="none" cap="none" strike="noStrike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descr="Logo&#10;&#10;Description automatically generated" id="98" name="Google Shape;98;p22"/>
          <p:cNvPicPr preferRelativeResize="0"/>
          <p:nvPr/>
        </p:nvPicPr>
        <p:blipFill rotWithShape="1">
          <a:blip r:embed="rId2">
            <a:alphaModFix/>
          </a:blip>
          <a:srcRect b="20681" l="0" r="0" t="20388"/>
          <a:stretch/>
        </p:blipFill>
        <p:spPr>
          <a:xfrm>
            <a:off x="10444480" y="5356629"/>
            <a:ext cx="1818640" cy="151384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&#10;&#10;Description automatically generated" id="99" name="Google Shape;99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3815" y="5793739"/>
            <a:ext cx="794385" cy="10331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14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6000"/>
              <a:buFont typeface="Century Gothic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14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2" name="Google Shape;22;p1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23" name="Google Shape;23;p1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24" name="Google Shape;24;p1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5" name="Google Shape;25;p14"/>
          <p:cNvSpPr txBox="1"/>
          <p:nvPr/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-GB" sz="2800" u="none" cap="none" strike="noStrike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Weston </a:t>
            </a:r>
            <a:r>
              <a:rPr b="1" i="0" lang="en-GB" sz="2800" u="none" cap="none" strike="noStrike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&amp;</a:t>
            </a:r>
            <a:r>
              <a:rPr b="1" i="0" lang="en-GB" sz="2800" u="none" cap="none" strike="noStrike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Proud</a:t>
            </a:r>
            <a:endParaRPr b="1" i="0" sz="2800" u="none" cap="none" strike="noStrike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descr="Logo&#10;&#10;Description automatically generated" id="26" name="Google Shape;26;p14"/>
          <p:cNvPicPr preferRelativeResize="0"/>
          <p:nvPr/>
        </p:nvPicPr>
        <p:blipFill rotWithShape="1">
          <a:blip r:embed="rId2">
            <a:alphaModFix/>
          </a:blip>
          <a:srcRect b="20681" l="0" r="0" t="20388"/>
          <a:stretch/>
        </p:blipFill>
        <p:spPr>
          <a:xfrm>
            <a:off x="10444480" y="5356629"/>
            <a:ext cx="1818640" cy="151384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&#10;&#10;Description automatically generated" id="27" name="Google Shape;27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3815" y="5793739"/>
            <a:ext cx="794385" cy="10331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1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15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1" name="Google Shape;31;p15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2" name="Google Shape;32;p1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33" name="Google Shape;33;p1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34" name="Google Shape;34;p1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5" name="Google Shape;35;p15"/>
          <p:cNvSpPr txBox="1"/>
          <p:nvPr/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-GB" sz="2800" u="none" cap="none" strike="noStrike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Weston </a:t>
            </a:r>
            <a:r>
              <a:rPr b="1" i="0" lang="en-GB" sz="2800" u="none" cap="none" strike="noStrike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&amp;</a:t>
            </a:r>
            <a:r>
              <a:rPr b="1" i="0" lang="en-GB" sz="2800" u="none" cap="none" strike="noStrike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Proud</a:t>
            </a:r>
            <a:endParaRPr b="1" i="0" sz="2800" u="none" cap="none" strike="noStrike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descr="Logo&#10;&#10;Description automatically generated" id="36" name="Google Shape;36;p15"/>
          <p:cNvPicPr preferRelativeResize="0"/>
          <p:nvPr/>
        </p:nvPicPr>
        <p:blipFill rotWithShape="1">
          <a:blip r:embed="rId2">
            <a:alphaModFix/>
          </a:blip>
          <a:srcRect b="20681" l="0" r="0" t="20388"/>
          <a:stretch/>
        </p:blipFill>
        <p:spPr>
          <a:xfrm>
            <a:off x="10444480" y="5356629"/>
            <a:ext cx="1818640" cy="151384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&#10;&#10;Description automatically generated" id="37" name="Google Shape;37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3815" y="5793739"/>
            <a:ext cx="794385" cy="10331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6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16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1" name="Google Shape;41;p16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2" name="Google Shape;42;p16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16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4" name="Google Shape;44;p1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45" name="Google Shape;45;p1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46" name="Google Shape;46;p1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7" name="Google Shape;47;p16"/>
          <p:cNvSpPr txBox="1"/>
          <p:nvPr/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-GB" sz="2800" u="none" cap="none" strike="noStrike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Weston </a:t>
            </a:r>
            <a:r>
              <a:rPr b="1" i="0" lang="en-GB" sz="2800" u="none" cap="none" strike="noStrike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&amp;</a:t>
            </a:r>
            <a:r>
              <a:rPr b="1" i="0" lang="en-GB" sz="2800" u="none" cap="none" strike="noStrike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Proud</a:t>
            </a:r>
            <a:endParaRPr b="1" i="0" sz="2800" u="none" cap="none" strike="noStrike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descr="Logo&#10;&#10;Description automatically generated" id="48" name="Google Shape;48;p16"/>
          <p:cNvPicPr preferRelativeResize="0"/>
          <p:nvPr/>
        </p:nvPicPr>
        <p:blipFill rotWithShape="1">
          <a:blip r:embed="rId2">
            <a:alphaModFix/>
          </a:blip>
          <a:srcRect b="20681" l="0" r="0" t="20388"/>
          <a:stretch/>
        </p:blipFill>
        <p:spPr>
          <a:xfrm>
            <a:off x="10444480" y="5356629"/>
            <a:ext cx="1818640" cy="151384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&#10;&#10;Description automatically generated" id="49" name="Google Shape;49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3815" y="5793739"/>
            <a:ext cx="794385" cy="10331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1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53" name="Google Shape;53;p1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54" name="Google Shape;54;p1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55" name="Google Shape;55;p17"/>
          <p:cNvSpPr txBox="1"/>
          <p:nvPr/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-GB" sz="2800" u="none" cap="none" strike="noStrike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Weston </a:t>
            </a:r>
            <a:r>
              <a:rPr b="1" i="0" lang="en-GB" sz="2800" u="none" cap="none" strike="noStrike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&amp;</a:t>
            </a:r>
            <a:r>
              <a:rPr b="1" i="0" lang="en-GB" sz="2800" u="none" cap="none" strike="noStrike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Proud</a:t>
            </a:r>
            <a:endParaRPr b="1" i="0" sz="2800" u="none" cap="none" strike="noStrike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descr="Logo&#10;&#10;Description automatically generated" id="56" name="Google Shape;56;p17"/>
          <p:cNvPicPr preferRelativeResize="0"/>
          <p:nvPr/>
        </p:nvPicPr>
        <p:blipFill rotWithShape="1">
          <a:blip r:embed="rId2">
            <a:alphaModFix/>
          </a:blip>
          <a:srcRect b="20681" l="0" r="0" t="20388"/>
          <a:stretch/>
        </p:blipFill>
        <p:spPr>
          <a:xfrm>
            <a:off x="10444480" y="5356629"/>
            <a:ext cx="1818640" cy="151384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&#10;&#10;Description automatically generated" id="57" name="Google Shape;57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3815" y="5793739"/>
            <a:ext cx="794385" cy="10331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60" name="Google Shape;60;p1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61" name="Google Shape;61;p1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9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200"/>
              <a:buFont typeface="Century Gothic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19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5" name="Google Shape;65;p19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6" name="Google Shape;66;p1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67" name="Google Shape;67;p1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68" name="Google Shape;68;p1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69" name="Google Shape;69;p19"/>
          <p:cNvSpPr txBox="1"/>
          <p:nvPr/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-GB" sz="2800" u="none" cap="none" strike="noStrike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Weston </a:t>
            </a:r>
            <a:r>
              <a:rPr b="1" i="0" lang="en-GB" sz="2800" u="none" cap="none" strike="noStrike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&amp;</a:t>
            </a:r>
            <a:r>
              <a:rPr b="1" i="0" lang="en-GB" sz="2800" u="none" cap="none" strike="noStrike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Proud</a:t>
            </a:r>
            <a:endParaRPr b="1" i="0" sz="2800" u="none" cap="none" strike="noStrike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descr="Logo&#10;&#10;Description automatically generated" id="70" name="Google Shape;70;p19"/>
          <p:cNvPicPr preferRelativeResize="0"/>
          <p:nvPr/>
        </p:nvPicPr>
        <p:blipFill rotWithShape="1">
          <a:blip r:embed="rId2">
            <a:alphaModFix/>
          </a:blip>
          <a:srcRect b="20681" l="0" r="0" t="20388"/>
          <a:stretch/>
        </p:blipFill>
        <p:spPr>
          <a:xfrm>
            <a:off x="10444480" y="5356629"/>
            <a:ext cx="1818640" cy="151384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&#10;&#10;Description automatically generated" id="71" name="Google Shape;71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3815" y="5793739"/>
            <a:ext cx="794385" cy="10331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0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200"/>
              <a:buFont typeface="Century Gothic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20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75" name="Google Shape;75;p20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76" name="Google Shape;76;p2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77" name="Google Shape;77;p2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78" name="Google Shape;78;p2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79" name="Google Shape;79;p20"/>
          <p:cNvSpPr txBox="1"/>
          <p:nvPr/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-GB" sz="2800" u="none" cap="none" strike="noStrike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Weston </a:t>
            </a:r>
            <a:r>
              <a:rPr b="1" i="0" lang="en-GB" sz="2800" u="none" cap="none" strike="noStrike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&amp;</a:t>
            </a:r>
            <a:r>
              <a:rPr b="1" i="0" lang="en-GB" sz="2800" u="none" cap="none" strike="noStrike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Proud</a:t>
            </a:r>
            <a:endParaRPr b="1" i="0" sz="2800" u="none" cap="none" strike="noStrike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descr="Logo&#10;&#10;Description automatically generated" id="80" name="Google Shape;80;p20"/>
          <p:cNvPicPr preferRelativeResize="0"/>
          <p:nvPr/>
        </p:nvPicPr>
        <p:blipFill rotWithShape="1">
          <a:blip r:embed="rId2">
            <a:alphaModFix/>
          </a:blip>
          <a:srcRect b="20681" l="0" r="0" t="20388"/>
          <a:stretch/>
        </p:blipFill>
        <p:spPr>
          <a:xfrm>
            <a:off x="10444480" y="5356629"/>
            <a:ext cx="1818640" cy="151384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&#10;&#10;Description automatically generated" id="81" name="Google Shape;81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3815" y="5793739"/>
            <a:ext cx="794385" cy="10331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2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" name="Google Shape;84;p21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5" name="Google Shape;85;p2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86" name="Google Shape;86;p2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87" name="Google Shape;87;p2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88" name="Google Shape;88;p21"/>
          <p:cNvSpPr txBox="1"/>
          <p:nvPr/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-GB" sz="2800" u="none" cap="none" strike="noStrike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Weston </a:t>
            </a:r>
            <a:r>
              <a:rPr b="1" i="0" lang="en-GB" sz="2800" u="none" cap="none" strike="noStrike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&amp;</a:t>
            </a:r>
            <a:r>
              <a:rPr b="1" i="0" lang="en-GB" sz="2800" u="none" cap="none" strike="noStrike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Proud</a:t>
            </a:r>
            <a:endParaRPr b="1" i="0" sz="2800" u="none" cap="none" strike="noStrike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descr="Logo&#10;&#10;Description automatically generated" id="89" name="Google Shape;89;p21"/>
          <p:cNvPicPr preferRelativeResize="0"/>
          <p:nvPr/>
        </p:nvPicPr>
        <p:blipFill rotWithShape="1">
          <a:blip r:embed="rId2">
            <a:alphaModFix/>
          </a:blip>
          <a:srcRect b="20681" l="0" r="0" t="20388"/>
          <a:stretch/>
        </p:blipFill>
        <p:spPr>
          <a:xfrm>
            <a:off x="10444480" y="5356629"/>
            <a:ext cx="1818640" cy="151384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&#10;&#10;Description automatically generated" id="90" name="Google Shape;90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3815" y="5793739"/>
            <a:ext cx="794385" cy="10331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9.xml"/><Relationship Id="rId10" Type="http://schemas.openxmlformats.org/officeDocument/2006/relationships/slideLayout" Target="../slideLayouts/slideLayout8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10.xml"/><Relationship Id="rId1" Type="http://schemas.openxmlformats.org/officeDocument/2006/relationships/image" Target="../media/image4.png"/><Relationship Id="rId2" Type="http://schemas.openxmlformats.org/officeDocument/2006/relationships/image" Target="../media/image2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9" Type="http://schemas.openxmlformats.org/officeDocument/2006/relationships/slideLayout" Target="../slideLayouts/slideLayout7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8E2F3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400"/>
              <a:buFont typeface="Century Gothic"/>
              <a:buNone/>
              <a:defRPr b="1" i="0" sz="4400" u="none" cap="none" strike="noStrike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1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2" name="Google Shape;12;p11"/>
          <p:cNvSpPr txBox="1"/>
          <p:nvPr/>
        </p:nvSpPr>
        <p:spPr>
          <a:xfrm>
            <a:off x="4038600" y="610903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1" i="0" sz="2800" u="none" cap="none" strike="noStrike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descr="Logo&#10;&#10;Description automatically generated" id="13" name="Google Shape;13;p11"/>
          <p:cNvPicPr preferRelativeResize="0"/>
          <p:nvPr/>
        </p:nvPicPr>
        <p:blipFill rotWithShape="1">
          <a:blip r:embed="rId1">
            <a:alphaModFix/>
          </a:blip>
          <a:srcRect b="20681" l="0" r="0" t="20388"/>
          <a:stretch/>
        </p:blipFill>
        <p:spPr>
          <a:xfrm>
            <a:off x="10622013" y="5420043"/>
            <a:ext cx="1818640" cy="151384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&#10;&#10;Description automatically generated" id="14" name="Google Shape;14;p1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19601" y="5793739"/>
            <a:ext cx="794385" cy="103314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5" name="Google Shape;15;p11"/>
          <p:cNvGraphicFramePr/>
          <p:nvPr/>
        </p:nvGraphicFramePr>
        <p:xfrm>
          <a:off x="3986463" y="6176963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{F4822985-137B-48B1-BF28-AACEB32B13C5}</a:tableStyleId>
              </a:tblPr>
              <a:tblGrid>
                <a:gridCol w="1406350"/>
                <a:gridCol w="1406350"/>
                <a:gridCol w="1406350"/>
              </a:tblGrid>
              <a:tr h="324975">
                <a:tc gridSpan="3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800"/>
                        <a:buFont typeface="Century Gothic"/>
                        <a:buNone/>
                      </a:pPr>
                      <a:r>
                        <a:rPr lang="en-GB" sz="1800" u="none" cap="none" strike="noStrike">
                          <a:solidFill>
                            <a:srgbClr val="002060"/>
                          </a:solidFill>
                        </a:rPr>
                        <a:t>Weston</a:t>
                      </a:r>
                      <a:r>
                        <a:rPr lang="en-GB" sz="1800" u="none" cap="none" strike="noStrike"/>
                        <a:t> </a:t>
                      </a:r>
                      <a:r>
                        <a:rPr lang="en-GB" sz="1800" u="none" cap="none" strike="noStrike">
                          <a:solidFill>
                            <a:srgbClr val="0070C0"/>
                          </a:solidFill>
                        </a:rPr>
                        <a:t>&amp;</a:t>
                      </a:r>
                      <a:r>
                        <a:rPr lang="en-GB" sz="1800" u="none" cap="none" strike="noStrike"/>
                        <a:t> </a:t>
                      </a:r>
                      <a:r>
                        <a:rPr lang="en-GB" sz="1800" u="none" cap="none" strike="noStrike">
                          <a:solidFill>
                            <a:srgbClr val="002060"/>
                          </a:solidFill>
                        </a:rPr>
                        <a:t>Proud</a:t>
                      </a:r>
                      <a:endParaRPr sz="1800" u="none" cap="none" strike="noStrike">
                        <a:solidFill>
                          <a:srgbClr val="002060"/>
                        </a:solidFill>
                      </a:endParaRPr>
                    </a:p>
                  </a:txBody>
                  <a:tcPr marT="45725" marB="45725" marR="91450" marL="914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BF9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 hMerge="1"/>
              </a:tr>
              <a:tr h="3249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1" lang="en-GB" sz="1600" u="none" cap="none" strike="noStrike">
                          <a:solidFill>
                            <a:srgbClr val="0070C0"/>
                          </a:solidFill>
                        </a:rPr>
                        <a:t>Ready</a:t>
                      </a:r>
                      <a:endParaRPr sz="1400" u="none" cap="none" strike="noStrike"/>
                    </a:p>
                  </a:txBody>
                  <a:tcPr marT="45725" marB="45725" marR="91450" marL="914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BF9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1" lang="en-GB" sz="1600" u="none" cap="none" strike="noStrike">
                          <a:solidFill>
                            <a:srgbClr val="0070C0"/>
                          </a:solidFill>
                        </a:rPr>
                        <a:t>Respectful</a:t>
                      </a:r>
                      <a:endParaRPr sz="1400" u="none" cap="none" strike="noStrike"/>
                    </a:p>
                  </a:txBody>
                  <a:tcPr marT="45725" marB="45725" marR="91450" marL="914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BF9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1" lang="en-GB" sz="1600" u="none" cap="none" strike="noStrike">
                          <a:solidFill>
                            <a:srgbClr val="0070C0"/>
                          </a:solidFill>
                        </a:rPr>
                        <a:t>Safe</a:t>
                      </a:r>
                      <a:endParaRPr sz="1400" u="none" cap="none" strike="noStrike"/>
                    </a:p>
                  </a:txBody>
                  <a:tcPr marT="45725" marB="45725" marR="91450" marL="914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BF9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9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hyperlink" Target="https://findapprenticeshiptraining.apprenticeships.education.gov.uk/Apprenticeship/Standard/251?keyword=sport" TargetMode="External"/><Relationship Id="rId4" Type="http://schemas.openxmlformats.org/officeDocument/2006/relationships/hyperlink" Target="https://findapprenticeshiptraining.apprenticeships.education.gov.uk/Apprenticeship/Standard/228?keyword=sport" TargetMode="External"/><Relationship Id="rId5" Type="http://schemas.openxmlformats.org/officeDocument/2006/relationships/hyperlink" Target="https://findapprenticeshiptraining.apprenticeships.education.gov.uk/Apprenticeship/Standard/397?keyword=sport" TargetMode="Externa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1.jpg"/><Relationship Id="rId4" Type="http://schemas.openxmlformats.org/officeDocument/2006/relationships/image" Target="../media/image5.jpg"/><Relationship Id="rId5" Type="http://schemas.openxmlformats.org/officeDocument/2006/relationships/image" Target="../media/image8.jpg"/><Relationship Id="rId6" Type="http://schemas.openxmlformats.org/officeDocument/2006/relationships/image" Target="../media/image1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"/>
          <p:cNvSpPr txBox="1"/>
          <p:nvPr>
            <p:ph idx="1" type="body"/>
          </p:nvPr>
        </p:nvSpPr>
        <p:spPr>
          <a:xfrm>
            <a:off x="285425" y="129550"/>
            <a:ext cx="11426700" cy="2582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000"/>
              <a:buNone/>
            </a:pPr>
            <a:r>
              <a:t/>
            </a:r>
            <a:endParaRPr b="1" sz="4600"/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000"/>
              <a:buNone/>
            </a:pPr>
            <a:r>
              <a:rPr b="1" lang="en-GB" sz="4600"/>
              <a:t>Cambridge National </a:t>
            </a:r>
            <a:endParaRPr b="1" sz="4600"/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000"/>
              <a:buNone/>
            </a:pPr>
            <a:r>
              <a:rPr b="1" lang="en-GB" sz="4600"/>
              <a:t>Sport Studies</a:t>
            </a:r>
            <a:r>
              <a:rPr lang="en-GB" sz="4000"/>
              <a:t> </a:t>
            </a:r>
            <a:endParaRPr/>
          </a:p>
        </p:txBody>
      </p:sp>
      <p:pic>
        <p:nvPicPr>
          <p:cNvPr id="106" name="Google Shape;106;p1"/>
          <p:cNvPicPr preferRelativeResize="0"/>
          <p:nvPr/>
        </p:nvPicPr>
        <p:blipFill rotWithShape="1">
          <a:blip r:embed="rId3">
            <a:alphaModFix/>
          </a:blip>
          <a:srcRect b="0" l="3818" r="0" t="0"/>
          <a:stretch/>
        </p:blipFill>
        <p:spPr>
          <a:xfrm>
            <a:off x="1029137" y="2084175"/>
            <a:ext cx="2822175" cy="3941126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1"/>
          <p:cNvSpPr txBox="1"/>
          <p:nvPr/>
        </p:nvSpPr>
        <p:spPr>
          <a:xfrm>
            <a:off x="4923275" y="2940538"/>
            <a:ext cx="5787000" cy="222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466090" rtl="0" algn="ctr">
              <a:lnSpc>
                <a:spcPct val="100000"/>
              </a:lnSpc>
              <a:spcBef>
                <a:spcPts val="755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GB" sz="2350" u="none" cap="none" strike="noStrike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Sport Studies  will develop knowledge, understanding and practical skills that can be used in the Exercise, Physical Activity, Sport and Health sector.</a:t>
            </a:r>
            <a:endParaRPr b="0" i="0" sz="2800" u="none" cap="none" strike="noStrike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Google Shape;170;g2b32195e984_0_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96935" y="0"/>
            <a:ext cx="9097532" cy="6858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2b2e22d9b2f_0_1"/>
          <p:cNvSpPr txBox="1"/>
          <p:nvPr>
            <p:ph type="title"/>
          </p:nvPr>
        </p:nvSpPr>
        <p:spPr>
          <a:xfrm>
            <a:off x="838200" y="0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GB"/>
              <a:t>Core PE</a:t>
            </a:r>
            <a:endParaRPr/>
          </a:p>
        </p:txBody>
      </p:sp>
      <p:pic>
        <p:nvPicPr>
          <p:cNvPr id="177" name="Google Shape;177;g2b2e22d9b2f_0_1"/>
          <p:cNvPicPr preferRelativeResize="0"/>
          <p:nvPr/>
        </p:nvPicPr>
        <p:blipFill rotWithShape="1">
          <a:blip r:embed="rId3">
            <a:alphaModFix/>
          </a:blip>
          <a:srcRect b="1180" l="0" r="0" t="2746"/>
          <a:stretch/>
        </p:blipFill>
        <p:spPr>
          <a:xfrm>
            <a:off x="4290075" y="1325700"/>
            <a:ext cx="6836125" cy="4318375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g2b2e22d9b2f_0_1"/>
          <p:cNvSpPr txBox="1"/>
          <p:nvPr>
            <p:ph idx="1" type="body"/>
          </p:nvPr>
        </p:nvSpPr>
        <p:spPr>
          <a:xfrm>
            <a:off x="550350" y="1205200"/>
            <a:ext cx="3558600" cy="4785600"/>
          </a:xfrm>
          <a:prstGeom prst="rect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If you do not choose to study Sport Studies, you will still take part in core PE as this is a </a:t>
            </a:r>
            <a:r>
              <a:rPr lang="en-GB"/>
              <a:t>compulsory</a:t>
            </a:r>
            <a:r>
              <a:rPr lang="en-GB"/>
              <a:t> subject.</a:t>
            </a:r>
            <a:endParaRPr sz="235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2b2c1ef0b72_0_8"/>
          <p:cNvSpPr txBox="1"/>
          <p:nvPr>
            <p:ph type="title"/>
          </p:nvPr>
        </p:nvSpPr>
        <p:spPr>
          <a:xfrm>
            <a:off x="712850" y="0"/>
            <a:ext cx="109257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400"/>
              <a:buFont typeface="Century Gothic"/>
              <a:buNone/>
            </a:pPr>
            <a:r>
              <a:rPr lang="en-GB"/>
              <a:t>What skills and knowledge will I learn?</a:t>
            </a:r>
            <a:endParaRPr/>
          </a:p>
        </p:txBody>
      </p:sp>
      <p:sp>
        <p:nvSpPr>
          <p:cNvPr id="114" name="Google Shape;114;g2b2c1ef0b72_0_8"/>
          <p:cNvSpPr txBox="1"/>
          <p:nvPr>
            <p:ph idx="1" type="body"/>
          </p:nvPr>
        </p:nvSpPr>
        <p:spPr>
          <a:xfrm>
            <a:off x="345500" y="1203875"/>
            <a:ext cx="11660400" cy="5042400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13334" rtl="0" algn="l">
              <a:lnSpc>
                <a:spcPct val="150000"/>
              </a:lnSpc>
              <a:spcBef>
                <a:spcPts val="1645"/>
              </a:spcBef>
              <a:spcAft>
                <a:spcPts val="0"/>
              </a:spcAft>
              <a:buSzPts val="1800"/>
              <a:buNone/>
            </a:pPr>
            <a:r>
              <a:rPr lang="en-GB" sz="2350"/>
              <a:t>• How technology is used in sport </a:t>
            </a:r>
            <a:endParaRPr sz="2350"/>
          </a:p>
          <a:p>
            <a:pPr indent="0" lvl="0" marL="0" marR="13334" rtl="0" algn="l">
              <a:lnSpc>
                <a:spcPct val="150000"/>
              </a:lnSpc>
              <a:spcBef>
                <a:spcPts val="1645"/>
              </a:spcBef>
              <a:spcAft>
                <a:spcPts val="0"/>
              </a:spcAft>
              <a:buSzPts val="1800"/>
              <a:buNone/>
            </a:pPr>
            <a:r>
              <a:rPr lang="en-GB" sz="2350"/>
              <a:t>• How to develop as a team player and how to develop as a leader </a:t>
            </a:r>
            <a:endParaRPr sz="2350"/>
          </a:p>
          <a:p>
            <a:pPr indent="0" lvl="0" marL="0" marR="13334" rtl="0" algn="l">
              <a:lnSpc>
                <a:spcPct val="150000"/>
              </a:lnSpc>
              <a:spcBef>
                <a:spcPts val="1645"/>
              </a:spcBef>
              <a:spcAft>
                <a:spcPts val="0"/>
              </a:spcAft>
              <a:buSzPts val="1800"/>
              <a:buNone/>
            </a:pPr>
            <a:r>
              <a:rPr lang="en-GB" sz="2350"/>
              <a:t>• Plan, deliver and evaluate your own sports activity session </a:t>
            </a:r>
            <a:endParaRPr sz="2350"/>
          </a:p>
          <a:p>
            <a:pPr indent="0" lvl="0" marL="0" marR="13334" rtl="0" algn="l">
              <a:lnSpc>
                <a:spcPct val="150000"/>
              </a:lnSpc>
              <a:spcBef>
                <a:spcPts val="1645"/>
              </a:spcBef>
              <a:spcAft>
                <a:spcPts val="0"/>
              </a:spcAft>
              <a:buSzPts val="1800"/>
              <a:buNone/>
            </a:pPr>
            <a:r>
              <a:rPr lang="en-GB" sz="2350"/>
              <a:t>• Performing in front of an audience </a:t>
            </a:r>
            <a:endParaRPr sz="2350"/>
          </a:p>
          <a:p>
            <a:pPr indent="0" lvl="0" marL="0" marR="13334" rtl="0" algn="l">
              <a:lnSpc>
                <a:spcPct val="150000"/>
              </a:lnSpc>
              <a:spcBef>
                <a:spcPts val="1645"/>
              </a:spcBef>
              <a:spcAft>
                <a:spcPts val="0"/>
              </a:spcAft>
              <a:buSzPts val="1800"/>
              <a:buNone/>
            </a:pPr>
            <a:r>
              <a:rPr lang="en-GB" sz="2350"/>
              <a:t>• The connection between sport and media, and the different ways that sport is represented </a:t>
            </a:r>
            <a:endParaRPr sz="2350"/>
          </a:p>
          <a:p>
            <a:pPr indent="0" lvl="0" marL="0" marR="13334" rtl="0" algn="l">
              <a:lnSpc>
                <a:spcPct val="150000"/>
              </a:lnSpc>
              <a:spcBef>
                <a:spcPts val="1645"/>
              </a:spcBef>
              <a:spcAft>
                <a:spcPts val="0"/>
              </a:spcAft>
              <a:buSzPts val="1800"/>
              <a:buNone/>
            </a:pPr>
            <a:r>
              <a:rPr lang="en-GB" sz="2350"/>
              <a:t>• Local and national outdoor activities, how to prepare and benefit from them</a:t>
            </a:r>
            <a:endParaRPr b="1" sz="2350"/>
          </a:p>
          <a:p>
            <a:pPr indent="0" lvl="0" marL="0" marR="47625" rtl="0" algn="just">
              <a:lnSpc>
                <a:spcPct val="1175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6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7"/>
          <p:cNvSpPr txBox="1"/>
          <p:nvPr>
            <p:ph type="title"/>
          </p:nvPr>
        </p:nvSpPr>
        <p:spPr>
          <a:xfrm>
            <a:off x="838200" y="0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400"/>
              <a:buFont typeface="Century Gothic"/>
              <a:buNone/>
            </a:pPr>
            <a:r>
              <a:rPr lang="en-GB"/>
              <a:t>How am I assessed? </a:t>
            </a:r>
            <a:endParaRPr/>
          </a:p>
        </p:txBody>
      </p:sp>
      <p:sp>
        <p:nvSpPr>
          <p:cNvPr id="121" name="Google Shape;121;p7"/>
          <p:cNvSpPr txBox="1"/>
          <p:nvPr>
            <p:ph idx="1" type="body"/>
          </p:nvPr>
        </p:nvSpPr>
        <p:spPr>
          <a:xfrm>
            <a:off x="106775" y="1031900"/>
            <a:ext cx="7787700" cy="5042400"/>
          </a:xfrm>
          <a:prstGeom prst="rect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450000" rtl="0" algn="just">
              <a:lnSpc>
                <a:spcPct val="100000"/>
              </a:lnSpc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350"/>
              <a:t>The three units that will be assessed are:</a:t>
            </a:r>
            <a:endParaRPr sz="2350"/>
          </a:p>
          <a:p>
            <a:pPr indent="0" lvl="0" marL="450000" rtl="0" algn="just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350"/>
          </a:p>
          <a:p>
            <a:pPr indent="0" lvl="0" marL="450000" rtl="0" algn="just">
              <a:lnSpc>
                <a:spcPct val="100000"/>
              </a:lnSpc>
              <a:spcBef>
                <a:spcPts val="255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2350"/>
              <a:t>Unit R185: Performance and leadership in sports activities</a:t>
            </a:r>
            <a:endParaRPr b="1" sz="2350"/>
          </a:p>
          <a:p>
            <a:pPr indent="0" lvl="0" marL="450000" rtl="0" algn="just">
              <a:lnSpc>
                <a:spcPct val="100000"/>
              </a:lnSpc>
              <a:spcBef>
                <a:spcPts val="255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350"/>
              <a:t>(Internal assessment that is externally verified) </a:t>
            </a:r>
            <a:endParaRPr sz="2350"/>
          </a:p>
          <a:p>
            <a:pPr indent="0" lvl="0" marL="450000" rtl="0" algn="just">
              <a:lnSpc>
                <a:spcPct val="100000"/>
              </a:lnSpc>
              <a:spcBef>
                <a:spcPts val="255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350"/>
          </a:p>
          <a:p>
            <a:pPr indent="0" lvl="0" marL="450000" rtl="0" algn="just">
              <a:lnSpc>
                <a:spcPct val="100000"/>
              </a:lnSpc>
              <a:spcBef>
                <a:spcPts val="255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2350"/>
              <a:t>Unit R187: Increasing awareness of outdoor and adventurous activities</a:t>
            </a:r>
            <a:endParaRPr b="1" sz="2350"/>
          </a:p>
          <a:p>
            <a:pPr indent="457200" lvl="0" marL="0" rtl="0" algn="just">
              <a:lnSpc>
                <a:spcPct val="100000"/>
              </a:lnSpc>
              <a:spcBef>
                <a:spcPts val="255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350"/>
              <a:t>(</a:t>
            </a:r>
            <a:r>
              <a:rPr lang="en-GB" sz="2350"/>
              <a:t>Internal assessment</a:t>
            </a:r>
            <a:r>
              <a:rPr lang="en-GB" sz="2350"/>
              <a:t> that is externally verified) </a:t>
            </a:r>
            <a:endParaRPr sz="2350"/>
          </a:p>
          <a:p>
            <a:pPr indent="0" lvl="0" marL="450000" rtl="0" algn="just">
              <a:lnSpc>
                <a:spcPct val="100000"/>
              </a:lnSpc>
              <a:spcBef>
                <a:spcPts val="255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350"/>
          </a:p>
          <a:p>
            <a:pPr indent="0" lvl="0" marL="450000" rtl="0" algn="just">
              <a:lnSpc>
                <a:spcPct val="100000"/>
              </a:lnSpc>
              <a:spcBef>
                <a:spcPts val="255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2350"/>
              <a:t>Unit R184: Contemporary Issues in Sport</a:t>
            </a:r>
            <a:endParaRPr b="1" sz="2350"/>
          </a:p>
          <a:p>
            <a:pPr indent="0" lvl="0" marL="457200" rtl="0" algn="just">
              <a:lnSpc>
                <a:spcPct val="100000"/>
              </a:lnSpc>
              <a:spcBef>
                <a:spcPts val="61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350"/>
              <a:t>(Externally Assessed Set Examination paper- 1 hr 15 minutes)</a:t>
            </a:r>
            <a:endParaRPr sz="2350"/>
          </a:p>
          <a:p>
            <a:pPr indent="0" lvl="0" marL="0" rtl="0" algn="just">
              <a:lnSpc>
                <a:spcPct val="100000"/>
              </a:lnSpc>
              <a:spcBef>
                <a:spcPts val="61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/>
          </a:p>
        </p:txBody>
      </p:sp>
      <p:pic>
        <p:nvPicPr>
          <p:cNvPr id="122" name="Google Shape;122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894475" y="49250"/>
            <a:ext cx="4299900" cy="541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>
                                            <p:txEl>
                                              <p:pRg end="10" st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400"/>
              <a:buFont typeface="Century Gothic"/>
              <a:buNone/>
            </a:pPr>
            <a:r>
              <a:rPr lang="en-GB"/>
              <a:t>What employability skills will I develop?</a:t>
            </a:r>
            <a:endParaRPr/>
          </a:p>
        </p:txBody>
      </p:sp>
      <p:sp>
        <p:nvSpPr>
          <p:cNvPr id="128" name="Google Shape;128;p10"/>
          <p:cNvSpPr txBox="1"/>
          <p:nvPr>
            <p:ph idx="1" type="body"/>
          </p:nvPr>
        </p:nvSpPr>
        <p:spPr>
          <a:xfrm>
            <a:off x="838200" y="2151017"/>
            <a:ext cx="10515600" cy="4026000"/>
          </a:xfrm>
          <a:prstGeom prst="rect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77825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2350"/>
              <a:buChar char="•"/>
            </a:pPr>
            <a:r>
              <a:rPr lang="en-GB" sz="2350"/>
              <a:t>Analytical skills </a:t>
            </a:r>
            <a:endParaRPr sz="2350"/>
          </a:p>
          <a:p>
            <a:pPr indent="-377825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350"/>
              <a:buChar char="•"/>
            </a:pPr>
            <a:r>
              <a:rPr lang="en-GB" sz="2350"/>
              <a:t>Creative thinking</a:t>
            </a:r>
            <a:endParaRPr sz="2350"/>
          </a:p>
          <a:p>
            <a:pPr indent="-377825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350"/>
              <a:buChar char="•"/>
            </a:pPr>
            <a:r>
              <a:rPr lang="en-GB" sz="2350"/>
              <a:t>Leadership</a:t>
            </a:r>
            <a:endParaRPr sz="2350"/>
          </a:p>
          <a:p>
            <a:pPr indent="-377825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350"/>
              <a:buChar char="•"/>
            </a:pPr>
            <a:r>
              <a:rPr lang="en-GB" sz="2350"/>
              <a:t>Research and planning </a:t>
            </a:r>
            <a:endParaRPr sz="2350"/>
          </a:p>
          <a:p>
            <a:pPr indent="-377825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350"/>
              <a:buChar char="•"/>
            </a:pPr>
            <a:r>
              <a:rPr lang="en-GB" sz="2350"/>
              <a:t>Team work</a:t>
            </a:r>
            <a:endParaRPr sz="2350"/>
          </a:p>
          <a:p>
            <a:pPr indent="-377825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350"/>
              <a:buChar char="•"/>
            </a:pPr>
            <a:r>
              <a:rPr lang="en-GB" sz="2350"/>
              <a:t>Self management</a:t>
            </a:r>
            <a:endParaRPr sz="2350"/>
          </a:p>
          <a:p>
            <a:pPr indent="-377825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350"/>
              <a:buChar char="•"/>
            </a:pPr>
            <a:r>
              <a:rPr lang="en-GB" sz="2350"/>
              <a:t>Verbal communication and presentation skills.</a:t>
            </a:r>
            <a:endParaRPr sz="235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9"/>
          <p:cNvSpPr txBox="1"/>
          <p:nvPr>
            <p:ph type="title"/>
          </p:nvPr>
        </p:nvSpPr>
        <p:spPr>
          <a:xfrm>
            <a:off x="678401" y="114013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400"/>
              <a:buFont typeface="Century Gothic"/>
              <a:buNone/>
            </a:pPr>
            <a:r>
              <a:rPr lang="en-GB"/>
              <a:t>Where can this subject lead on to at post 16?</a:t>
            </a:r>
            <a:endParaRPr/>
          </a:p>
        </p:txBody>
      </p:sp>
      <p:sp>
        <p:nvSpPr>
          <p:cNvPr id="135" name="Google Shape;135;p9"/>
          <p:cNvSpPr txBox="1"/>
          <p:nvPr>
            <p:ph idx="1" type="body"/>
          </p:nvPr>
        </p:nvSpPr>
        <p:spPr>
          <a:xfrm>
            <a:off x="365760" y="1439576"/>
            <a:ext cx="11425645" cy="4641629"/>
          </a:xfrm>
          <a:prstGeom prst="rect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0" lvl="0" marL="0" rtl="0" algn="just">
              <a:lnSpc>
                <a:spcPct val="115000"/>
              </a:lnSpc>
              <a:spcBef>
                <a:spcPts val="1635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-GB" sz="2350"/>
              <a:t>Level 3 vocational qualifications such as:</a:t>
            </a:r>
            <a:endParaRPr sz="2350"/>
          </a:p>
          <a:p>
            <a:pPr indent="-377825" lvl="0" marL="457200" rtl="0" algn="just">
              <a:lnSpc>
                <a:spcPct val="150000"/>
              </a:lnSpc>
              <a:spcBef>
                <a:spcPts val="1635"/>
              </a:spcBef>
              <a:spcAft>
                <a:spcPts val="0"/>
              </a:spcAft>
              <a:buSzPts val="2350"/>
              <a:buChar char="•"/>
            </a:pPr>
            <a:r>
              <a:rPr lang="en-GB" sz="2350"/>
              <a:t>Cambridge Technical in Sport and Physical Activity</a:t>
            </a:r>
            <a:endParaRPr sz="2350"/>
          </a:p>
          <a:p>
            <a:pPr indent="-377825" lvl="0" marL="45720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350"/>
              <a:buChar char="•"/>
            </a:pPr>
            <a:r>
              <a:rPr lang="en-GB" sz="2350"/>
              <a:t>BTEC Tech Award Level 3</a:t>
            </a:r>
            <a:endParaRPr sz="2350"/>
          </a:p>
          <a:p>
            <a:pPr indent="-377825" lvl="0" marL="45720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350"/>
              <a:buChar char="•"/>
            </a:pPr>
            <a:r>
              <a:rPr lang="en-GB" sz="2350"/>
              <a:t>Physical Education AS or A-Levels</a:t>
            </a:r>
            <a:endParaRPr sz="2350"/>
          </a:p>
          <a:p>
            <a:pPr indent="-377825" lvl="0" marL="45720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350"/>
              <a:buChar char="•"/>
            </a:pPr>
            <a:r>
              <a:rPr lang="en-GB" sz="2350"/>
              <a:t>Apprenticeships in </a:t>
            </a:r>
            <a:r>
              <a:rPr lang="en-GB" sz="2350">
                <a:solidFill>
                  <a:srgbClr val="2C2C6E"/>
                </a:solidFill>
                <a:uFill>
                  <a:noFill/>
                </a:u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Community Sport and Health Officer</a:t>
            </a:r>
            <a:r>
              <a:rPr lang="en-GB" sz="2350"/>
              <a:t>, </a:t>
            </a:r>
            <a:r>
              <a:rPr lang="en-GB" sz="2350">
                <a:solidFill>
                  <a:srgbClr val="2C2C6E"/>
                </a:solidFill>
                <a:uFill>
                  <a:noFill/>
                </a:u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Leisure Duty Manager</a:t>
            </a:r>
            <a:r>
              <a:rPr lang="en-GB" sz="2350">
                <a:solidFill>
                  <a:srgbClr val="333333"/>
                </a:solidFill>
              </a:rPr>
              <a:t>,  </a:t>
            </a:r>
            <a:r>
              <a:rPr lang="en-GB" sz="2350">
                <a:solidFill>
                  <a:srgbClr val="2C2C6E"/>
                </a:solidFill>
                <a:uFill>
                  <a:noFill/>
                </a:uFill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Physiotherapist (degree)</a:t>
            </a:r>
            <a:endParaRPr sz="2350">
              <a:solidFill>
                <a:srgbClr val="2C2C6E"/>
              </a:solidFill>
            </a:endParaRPr>
          </a:p>
          <a:p>
            <a:pPr indent="-2286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50"/>
              <a:buNone/>
            </a:pPr>
            <a:r>
              <a:t/>
            </a:r>
            <a:endParaRPr sz="235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ts val="2400"/>
              <a:buNone/>
            </a:pPr>
            <a:r>
              <a:rPr lang="en-GB" sz="2400"/>
              <a:t>Then lead into Higher Education such as University degrees and the careers mentioned on the next slides.</a:t>
            </a:r>
            <a:endParaRPr sz="24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400"/>
              <a:buFont typeface="Century Gothic"/>
              <a:buNone/>
            </a:pPr>
            <a:r>
              <a:rPr lang="en-GB"/>
              <a:t>Who is this course for?</a:t>
            </a:r>
            <a:endParaRPr/>
          </a:p>
        </p:txBody>
      </p:sp>
      <p:sp>
        <p:nvSpPr>
          <p:cNvPr id="142" name="Google Shape;142;p5"/>
          <p:cNvSpPr txBox="1"/>
          <p:nvPr>
            <p:ph idx="1" type="body"/>
          </p:nvPr>
        </p:nvSpPr>
        <p:spPr>
          <a:xfrm>
            <a:off x="570050" y="1490600"/>
            <a:ext cx="11211300" cy="4351200"/>
          </a:xfrm>
          <a:prstGeom prst="rect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422275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350"/>
              <a:buChar char="•"/>
            </a:pPr>
            <a:r>
              <a:rPr lang="en-GB" sz="2400"/>
              <a:t>Students who are interested in sport.</a:t>
            </a:r>
            <a:endParaRPr/>
          </a:p>
          <a:p>
            <a:pPr indent="-342900" lvl="0" marL="422275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350"/>
              <a:buChar char="•"/>
            </a:pPr>
            <a:r>
              <a:rPr lang="en-GB" sz="2400"/>
              <a:t>Students who play sport in and outside of school.</a:t>
            </a:r>
            <a:endParaRPr/>
          </a:p>
          <a:p>
            <a:pPr indent="-342900" lvl="0" marL="422275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350"/>
              <a:buChar char="•"/>
            </a:pPr>
            <a:r>
              <a:rPr lang="en-GB" sz="2400"/>
              <a:t>Students who watch and follow sport on TV and other forms of social media. </a:t>
            </a:r>
            <a:endParaRPr/>
          </a:p>
          <a:p>
            <a:pPr indent="-342900" lvl="0" marL="422275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350"/>
              <a:buChar char="•"/>
            </a:pPr>
            <a:r>
              <a:rPr lang="en-GB" sz="2400"/>
              <a:t>Students who are confident and have an interest in leadership and taking responsibilities.</a:t>
            </a:r>
            <a:endParaRPr/>
          </a:p>
          <a:p>
            <a:pPr indent="-342900" lvl="0" marL="422275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350"/>
              <a:buChar char="•"/>
            </a:pPr>
            <a:r>
              <a:rPr lang="en-GB" sz="2400"/>
              <a:t>Students who bring PE kit to every lesson.</a:t>
            </a:r>
            <a:endParaRPr/>
          </a:p>
          <a:p>
            <a:pPr indent="-342900" lvl="0" marL="422275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350"/>
              <a:buChar char="•"/>
            </a:pPr>
            <a:r>
              <a:rPr lang="en-GB" sz="2400"/>
              <a:t>Students who engage in PE lessons with enthusiasm and 100% effort.</a:t>
            </a:r>
            <a:endParaRPr sz="2350"/>
          </a:p>
        </p:txBody>
      </p:sp>
      <p:pic>
        <p:nvPicPr>
          <p:cNvPr descr="Attendance / Home" id="143" name="Google Shape;143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286043" y="69726"/>
            <a:ext cx="2903459" cy="126758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rookhorn College - Extra-curricular activities are back!" id="144" name="Google Shape;144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286043" y="4327326"/>
            <a:ext cx="2335907" cy="117163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ow to put videos on YouTube - Saga" id="145" name="Google Shape;145;p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62712" y="101091"/>
            <a:ext cx="1769695" cy="132556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tchen College Training Shirt - Premier Teamwear" id="146" name="Google Shape;146;p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608748" y="1862977"/>
            <a:ext cx="2026403" cy="18452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Google Shape;152;g2b32195e984_0_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36750" y="98525"/>
            <a:ext cx="9560376" cy="6759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g2b32195e984_0_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8206" y="0"/>
            <a:ext cx="10082688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g2b32195e984_0_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47619" y="48600"/>
            <a:ext cx="9699712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2023-08-25T10:52:45Z</dcterms:created>
  <dc:creator>Andy Papanicolaou</dc:creator>
</cp:coreProperties>
</file>