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386" r:id="rId2"/>
    <p:sldId id="387" r:id="rId3"/>
    <p:sldId id="392" r:id="rId4"/>
    <p:sldId id="398" r:id="rId5"/>
    <p:sldId id="388" r:id="rId6"/>
    <p:sldId id="389" r:id="rId7"/>
    <p:sldId id="400" r:id="rId8"/>
    <p:sldId id="399" r:id="rId9"/>
    <p:sldId id="401" r:id="rId10"/>
    <p:sldId id="402" r:id="rId11"/>
    <p:sldId id="391" r:id="rId12"/>
    <p:sldId id="3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0CB"/>
    <a:srgbClr val="DCD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52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2453E-5620-F341-B15D-F94C3499FC86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8A3E4-90E9-C14A-BD49-5A6DBE794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7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8A3E4-90E9-C14A-BD49-5A6DBE7949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3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51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11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15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23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15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49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28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607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83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16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84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9.jpeg"/><Relationship Id="rId7" Type="http://schemas.openxmlformats.org/officeDocument/2006/relationships/image" Target="../media/image6.png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13.jpeg"/><Relationship Id="rId5" Type="http://schemas.openxmlformats.org/officeDocument/2006/relationships/image" Target="../media/image3.png"/><Relationship Id="rId10" Type="http://schemas.openxmlformats.org/officeDocument/2006/relationships/image" Target="../media/image12.jpeg"/><Relationship Id="rId4" Type="http://schemas.openxmlformats.org/officeDocument/2006/relationships/image" Target="../media/image2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5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75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291552" y="5531168"/>
            <a:ext cx="993303" cy="822960"/>
          </a:xfrm>
          <a:prstGeom prst="rect">
            <a:avLst/>
          </a:prstGeom>
          <a:solidFill>
            <a:srgbClr val="E3DFDA"/>
          </a:solidFill>
          <a:ln>
            <a:solidFill>
              <a:srgbClr val="E3D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4" name="Picture 2" descr="TAMA Drums | S.L.P. Drum Kits &quot;Big Black Steel&quot; -Limited Product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06" y="4188109"/>
            <a:ext cx="3323357" cy="261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03" y="5307732"/>
            <a:ext cx="1143002" cy="11430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112" y="4070103"/>
            <a:ext cx="1750423" cy="262563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33218" y="875018"/>
            <a:ext cx="586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66119" y="755487"/>
            <a:ext cx="10688595" cy="28393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BTEC Tech Award Music Practice</a:t>
            </a:r>
          </a:p>
        </p:txBody>
      </p:sp>
      <p:pic>
        <p:nvPicPr>
          <p:cNvPr id="5" name="Picture 4" descr="A close - up of a record player&#10;&#10;Description automatically generated with medium confidence">
            <a:extLst>
              <a:ext uri="{FF2B5EF4-FFF2-40B4-BE49-F238E27FC236}">
                <a16:creationId xmlns:a16="http://schemas.microsoft.com/office/drawing/2014/main" id="{7A1DBEFD-F2B0-6748-A911-7F2AEDF5B6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3234" y="4232366"/>
            <a:ext cx="2839368" cy="2839368"/>
          </a:xfrm>
          <a:prstGeom prst="rect">
            <a:avLst/>
          </a:prstGeom>
        </p:spPr>
      </p:pic>
      <p:pic>
        <p:nvPicPr>
          <p:cNvPr id="7" name="Picture 6" descr="A microphone on a stand&#10;&#10;Description automatically generated with medium confidence">
            <a:extLst>
              <a:ext uri="{FF2B5EF4-FFF2-40B4-BE49-F238E27FC236}">
                <a16:creationId xmlns:a16="http://schemas.microsoft.com/office/drawing/2014/main" id="{D9297F2F-1081-054B-A1B4-AFDE6B2DA2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0439" y="4128357"/>
            <a:ext cx="704326" cy="2625634"/>
          </a:xfrm>
          <a:prstGeom prst="rect">
            <a:avLst/>
          </a:prstGeom>
        </p:spPr>
      </p:pic>
      <p:pic>
        <p:nvPicPr>
          <p:cNvPr id="9" name="Picture 8" descr="A blue electric guitar&#10;&#10;Description automatically generated with medium confidence">
            <a:extLst>
              <a:ext uri="{FF2B5EF4-FFF2-40B4-BE49-F238E27FC236}">
                <a16:creationId xmlns:a16="http://schemas.microsoft.com/office/drawing/2014/main" id="{1FB375E8-255B-2146-9FEA-FDC69DF2FB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2218" y="4018631"/>
            <a:ext cx="1143002" cy="2578201"/>
          </a:xfrm>
          <a:prstGeom prst="rect">
            <a:avLst/>
          </a:prstGeom>
        </p:spPr>
      </p:pic>
      <p:pic>
        <p:nvPicPr>
          <p:cNvPr id="16" name="Picture 15" descr="A large group of people&#10;&#10;Description automatically generated with low confidence">
            <a:extLst>
              <a:ext uri="{FF2B5EF4-FFF2-40B4-BE49-F238E27FC236}">
                <a16:creationId xmlns:a16="http://schemas.microsoft.com/office/drawing/2014/main" id="{DD819B72-22CD-BA4B-BC29-2B497B912A9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42162"/>
          <a:stretch/>
        </p:blipFill>
        <p:spPr>
          <a:xfrm>
            <a:off x="0" y="2891481"/>
            <a:ext cx="12192000" cy="396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4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87"/>
    </mc:Choice>
    <mc:Fallback xmlns="">
      <p:transition spd="slow" advTm="3448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TAMA Drums | S.L.P. Drum Kits &quot;Big Black Steel&quot; -Limited Product-">
            <a:extLst>
              <a:ext uri="{FF2B5EF4-FFF2-40B4-BE49-F238E27FC236}">
                <a16:creationId xmlns:a16="http://schemas.microsoft.com/office/drawing/2014/main" id="{EA6A3E6E-0843-F048-A22C-08B699E75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" y="4240856"/>
            <a:ext cx="3323357" cy="261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5">
            <a:extLst>
              <a:ext uri="{FF2B5EF4-FFF2-40B4-BE49-F238E27FC236}">
                <a16:creationId xmlns:a16="http://schemas.microsoft.com/office/drawing/2014/main" id="{BE6D3BCE-7A06-474D-BB84-F9CE3FCA19F8}"/>
              </a:ext>
            </a:extLst>
          </p:cNvPr>
          <p:cNvSpPr txBox="1">
            <a:spLocks/>
          </p:cNvSpPr>
          <p:nvPr/>
        </p:nvSpPr>
        <p:spPr>
          <a:xfrm>
            <a:off x="2837519" y="406170"/>
            <a:ext cx="6516961" cy="81557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How Will I be assessed?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A348E2-373F-764F-B981-920FE6C942BF}"/>
              </a:ext>
            </a:extLst>
          </p:cNvPr>
          <p:cNvSpPr/>
          <p:nvPr/>
        </p:nvSpPr>
        <p:spPr>
          <a:xfrm>
            <a:off x="1122577" y="1828799"/>
            <a:ext cx="9932276" cy="52551"/>
          </a:xfrm>
          <a:prstGeom prst="rect">
            <a:avLst/>
          </a:prstGeom>
          <a:solidFill>
            <a:srgbClr val="DCD9D5"/>
          </a:solidFill>
          <a:ln>
            <a:solidFill>
              <a:srgbClr val="DCD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024DE8A-1C7C-4031-A968-E2392AE91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30" y="1369845"/>
            <a:ext cx="11392677" cy="2959560"/>
          </a:xfrm>
        </p:spPr>
        <p:txBody>
          <a:bodyPr>
            <a:normAutofit/>
          </a:bodyPr>
          <a:lstStyle/>
          <a:p>
            <a:r>
              <a:rPr lang="en-GB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3 components </a:t>
            </a: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over two years</a:t>
            </a:r>
          </a:p>
          <a:p>
            <a:r>
              <a:rPr lang="en-GB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3 assessment </a:t>
            </a: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points over two years</a:t>
            </a:r>
          </a:p>
          <a:p>
            <a:endParaRPr lang="en-GB" sz="1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GB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Year 11 - Component 3: EXTERNAL ASSESSMENT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Students create </a:t>
            </a:r>
            <a:r>
              <a:rPr lang="en-GB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1 musical outcome </a:t>
            </a: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in their choice of musical area (performance/ composition/ DAW project) in response to a brief.</a:t>
            </a:r>
          </a:p>
          <a:p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61E9F1-6BE1-4F39-96E8-38E916490C21}"/>
              </a:ext>
            </a:extLst>
          </p:cNvPr>
          <p:cNvSpPr/>
          <p:nvPr/>
        </p:nvSpPr>
        <p:spPr>
          <a:xfrm>
            <a:off x="3114867" y="4539661"/>
            <a:ext cx="84457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You will be given a list of 10 songs to choose from and have to ‘arrange’ your chosen song into another style. You will then either perform or record your chosen song.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997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872"/>
    </mc:Choice>
    <mc:Fallback xmlns="">
      <p:transition spd="slow" advTm="171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3F9CF5-6F1C-BD40-B517-F6B12E12E511}"/>
              </a:ext>
            </a:extLst>
          </p:cNvPr>
          <p:cNvSpPr/>
          <p:nvPr/>
        </p:nvSpPr>
        <p:spPr>
          <a:xfrm>
            <a:off x="9655624" y="5909750"/>
            <a:ext cx="993303" cy="822960"/>
          </a:xfrm>
          <a:prstGeom prst="rect">
            <a:avLst/>
          </a:prstGeom>
          <a:solidFill>
            <a:srgbClr val="E3DFDA"/>
          </a:solidFill>
          <a:ln>
            <a:solidFill>
              <a:srgbClr val="E3D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3" name="Picture 2" descr="TAMA Drums | S.L.P. Drum Kits &quot;Big Black Steel&quot; -Limited Product-">
            <a:extLst>
              <a:ext uri="{FF2B5EF4-FFF2-40B4-BE49-F238E27FC236}">
                <a16:creationId xmlns:a16="http://schemas.microsoft.com/office/drawing/2014/main" id="{EA6A3E6E-0843-F048-A22C-08B699E75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" y="4240856"/>
            <a:ext cx="3323357" cy="261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B3D305-0565-2645-8E96-B4567D6A4E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628" y="5714998"/>
            <a:ext cx="1143002" cy="11430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13AE0F-C400-1D40-9C20-0BF664F93A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577" y="4240856"/>
            <a:ext cx="1750423" cy="2625634"/>
          </a:xfrm>
          <a:prstGeom prst="rect">
            <a:avLst/>
          </a:prstGeom>
        </p:spPr>
      </p:pic>
      <p:pic>
        <p:nvPicPr>
          <p:cNvPr id="18" name="Picture 17" descr="A microphone on a stand&#10;&#10;Description automatically generated with medium confidence">
            <a:extLst>
              <a:ext uri="{FF2B5EF4-FFF2-40B4-BE49-F238E27FC236}">
                <a16:creationId xmlns:a16="http://schemas.microsoft.com/office/drawing/2014/main" id="{CE7B5B19-DAA5-B541-A154-3560AEACC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4880" y="4232366"/>
            <a:ext cx="704326" cy="2625634"/>
          </a:xfrm>
          <a:prstGeom prst="rect">
            <a:avLst/>
          </a:prstGeom>
        </p:spPr>
      </p:pic>
      <p:sp>
        <p:nvSpPr>
          <p:cNvPr id="11" name="Title 15">
            <a:extLst>
              <a:ext uri="{FF2B5EF4-FFF2-40B4-BE49-F238E27FC236}">
                <a16:creationId xmlns:a16="http://schemas.microsoft.com/office/drawing/2014/main" id="{AB8C0578-074C-2649-90C4-3548B63D10C9}"/>
              </a:ext>
            </a:extLst>
          </p:cNvPr>
          <p:cNvSpPr txBox="1">
            <a:spLocks/>
          </p:cNvSpPr>
          <p:nvPr/>
        </p:nvSpPr>
        <p:spPr>
          <a:xfrm>
            <a:off x="1937554" y="503238"/>
            <a:ext cx="8302322" cy="84013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What can I go on to study?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50AEE2-306F-C849-BC59-A9F740BA10A7}"/>
              </a:ext>
            </a:extLst>
          </p:cNvPr>
          <p:cNvSpPr/>
          <p:nvPr/>
        </p:nvSpPr>
        <p:spPr>
          <a:xfrm>
            <a:off x="1122577" y="1828799"/>
            <a:ext cx="9932276" cy="52551"/>
          </a:xfrm>
          <a:prstGeom prst="rect">
            <a:avLst/>
          </a:prstGeom>
          <a:solidFill>
            <a:srgbClr val="DCD9D5"/>
          </a:solidFill>
          <a:ln>
            <a:solidFill>
              <a:srgbClr val="DCD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613023-AC1B-2F43-94B6-08FCBA77A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638" y="1828799"/>
            <a:ext cx="6270287" cy="4525963"/>
          </a:xfrm>
        </p:spPr>
        <p:txBody>
          <a:bodyPr>
            <a:normAutofit/>
          </a:bodyPr>
          <a:lstStyle/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BTEC Level 3 Music or Music Technology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RSL Level 3 Extended Diploma for Music Practitioners</a:t>
            </a:r>
          </a:p>
          <a:p>
            <a:pPr lvl="1"/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Music Performance</a:t>
            </a:r>
          </a:p>
          <a:p>
            <a:pPr lvl="1"/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Music Technology</a:t>
            </a:r>
          </a:p>
          <a:p>
            <a:pPr lvl="1"/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Composition</a:t>
            </a:r>
          </a:p>
          <a:p>
            <a:pPr lvl="1"/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Music Business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 Level Music or Music Technology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Vocational Music Performance &amp; Technology (Triple Award)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389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75"/>
    </mc:Choice>
    <mc:Fallback xmlns="">
      <p:transition spd="slow" advTm="963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3F9CF5-6F1C-BD40-B517-F6B12E12E511}"/>
              </a:ext>
            </a:extLst>
          </p:cNvPr>
          <p:cNvSpPr/>
          <p:nvPr/>
        </p:nvSpPr>
        <p:spPr>
          <a:xfrm>
            <a:off x="9655624" y="5909750"/>
            <a:ext cx="993303" cy="822960"/>
          </a:xfrm>
          <a:prstGeom prst="rect">
            <a:avLst/>
          </a:prstGeom>
          <a:solidFill>
            <a:srgbClr val="E3DFDA"/>
          </a:solidFill>
          <a:ln>
            <a:solidFill>
              <a:srgbClr val="E3D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3" name="Picture 2" descr="TAMA Drums | S.L.P. Drum Kits &quot;Big Black Steel&quot; -Limited Product-">
            <a:extLst>
              <a:ext uri="{FF2B5EF4-FFF2-40B4-BE49-F238E27FC236}">
                <a16:creationId xmlns:a16="http://schemas.microsoft.com/office/drawing/2014/main" id="{EA6A3E6E-0843-F048-A22C-08B699E75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" y="4240856"/>
            <a:ext cx="3323357" cy="261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B3D305-0565-2645-8E96-B4567D6A4E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628" y="5714998"/>
            <a:ext cx="1143002" cy="11430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13AE0F-C400-1D40-9C20-0BF664F93A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577" y="4240856"/>
            <a:ext cx="1750423" cy="2625634"/>
          </a:xfrm>
          <a:prstGeom prst="rect">
            <a:avLst/>
          </a:prstGeom>
        </p:spPr>
      </p:pic>
      <p:pic>
        <p:nvPicPr>
          <p:cNvPr id="18" name="Picture 17" descr="A microphone on a stand&#10;&#10;Description automatically generated with medium confidence">
            <a:extLst>
              <a:ext uri="{FF2B5EF4-FFF2-40B4-BE49-F238E27FC236}">
                <a16:creationId xmlns:a16="http://schemas.microsoft.com/office/drawing/2014/main" id="{CE7B5B19-DAA5-B541-A154-3560AEACC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4880" y="4232366"/>
            <a:ext cx="704326" cy="262563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39BE8DE-4796-B04A-97FD-DCC42ED5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8895A4A8-2057-3C42-B6B3-AA7A4E1F2D25}"/>
              </a:ext>
            </a:extLst>
          </p:cNvPr>
          <p:cNvSpPr txBox="1">
            <a:spLocks/>
          </p:cNvSpPr>
          <p:nvPr/>
        </p:nvSpPr>
        <p:spPr>
          <a:xfrm>
            <a:off x="1451578" y="223556"/>
            <a:ext cx="9603275" cy="143224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Could I have a career in the performing arts industry?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4E0BDC-005E-6B4F-9B97-242F0E72B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067" y="1947367"/>
            <a:ext cx="10639786" cy="2067944"/>
          </a:xfrm>
        </p:spPr>
        <p:txBody>
          <a:bodyPr>
            <a:norm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If you want a career that is emotionally fulfilling, constantly varied, artistically, creatively and technically challenging then ask yourself:</a:t>
            </a:r>
          </a:p>
          <a:p>
            <a:endParaRPr lang="en-GB" b="1" dirty="0">
              <a:latin typeface="Century Gothic" panose="020B0502020202020204" pitchFamily="34" charset="0"/>
            </a:endParaRPr>
          </a:p>
          <a:p>
            <a:r>
              <a:rPr lang="en-GB" b="1" dirty="0">
                <a:latin typeface="Century Gothic" panose="020B0502020202020204" pitchFamily="34" charset="0"/>
              </a:rPr>
              <a:t>Can I thrive in a highly competitive environment?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E41EDD-DBEE-F54D-9EA5-6F03DEE00092}"/>
              </a:ext>
            </a:extLst>
          </p:cNvPr>
          <p:cNvSpPr/>
          <p:nvPr/>
        </p:nvSpPr>
        <p:spPr>
          <a:xfrm>
            <a:off x="1122577" y="1828799"/>
            <a:ext cx="9932276" cy="52551"/>
          </a:xfrm>
          <a:prstGeom prst="rect">
            <a:avLst/>
          </a:prstGeom>
          <a:solidFill>
            <a:srgbClr val="DCD9D5"/>
          </a:solidFill>
          <a:ln>
            <a:solidFill>
              <a:srgbClr val="DCD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DB99A2-8396-4FB8-9846-397DCF6DC497}"/>
              </a:ext>
            </a:extLst>
          </p:cNvPr>
          <p:cNvSpPr/>
          <p:nvPr/>
        </p:nvSpPr>
        <p:spPr>
          <a:xfrm>
            <a:off x="3437676" y="4075145"/>
            <a:ext cx="76171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latin typeface="Century Gothic" panose="020B0502020202020204" pitchFamily="34" charset="0"/>
              </a:rPr>
              <a:t>Am I adaptable, enterprising, persistent, resilient and determined to succeed?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latin typeface="Century Gothic" panose="020B0502020202020204" pitchFamily="34" charset="0"/>
              </a:rPr>
              <a:t>For more information about the course or any of these careers  please ask a member of the Performing Arts team.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06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78"/>
    </mc:Choice>
    <mc:Fallback xmlns="">
      <p:transition spd="slow" advTm="36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F54D40-4387-B742-A636-B8418E38EA5B}"/>
              </a:ext>
            </a:extLst>
          </p:cNvPr>
          <p:cNvSpPr/>
          <p:nvPr/>
        </p:nvSpPr>
        <p:spPr>
          <a:xfrm>
            <a:off x="1122577" y="1828799"/>
            <a:ext cx="9932276" cy="52551"/>
          </a:xfrm>
          <a:prstGeom prst="rect">
            <a:avLst/>
          </a:prstGeom>
          <a:solidFill>
            <a:srgbClr val="DCD9D5"/>
          </a:solidFill>
          <a:ln>
            <a:solidFill>
              <a:srgbClr val="DCD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busker">
            <a:extLst>
              <a:ext uri="{FF2B5EF4-FFF2-40B4-BE49-F238E27FC236}">
                <a16:creationId xmlns:a16="http://schemas.microsoft.com/office/drawing/2014/main" id="{D233EE63-102B-164F-9219-6FC877719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215" y="1401299"/>
            <a:ext cx="762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33F9CF5-6F1C-BD40-B517-F6B12E12E511}"/>
              </a:ext>
            </a:extLst>
          </p:cNvPr>
          <p:cNvSpPr/>
          <p:nvPr/>
        </p:nvSpPr>
        <p:spPr>
          <a:xfrm>
            <a:off x="9655624" y="5909750"/>
            <a:ext cx="993303" cy="822960"/>
          </a:xfrm>
          <a:prstGeom prst="rect">
            <a:avLst/>
          </a:prstGeom>
          <a:solidFill>
            <a:srgbClr val="E3DFDA"/>
          </a:solidFill>
          <a:ln>
            <a:solidFill>
              <a:srgbClr val="E3D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3" name="Picture 2" descr="TAMA Drums | S.L.P. Drum Kits &quot;Big Black Steel&quot; -Limited Product-">
            <a:extLst>
              <a:ext uri="{FF2B5EF4-FFF2-40B4-BE49-F238E27FC236}">
                <a16:creationId xmlns:a16="http://schemas.microsoft.com/office/drawing/2014/main" id="{EA6A3E6E-0843-F048-A22C-08B699E75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" y="4240856"/>
            <a:ext cx="3323357" cy="261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B3D305-0565-2645-8E96-B4567D6A4E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628" y="5714998"/>
            <a:ext cx="1143002" cy="11430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13AE0F-C400-1D40-9C20-0BF664F93A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577" y="4240856"/>
            <a:ext cx="1750423" cy="2625634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5A98C5EA-12B1-F146-8B9A-D024AA9C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223556"/>
            <a:ext cx="9603275" cy="104923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Breaking the Myth</a:t>
            </a:r>
          </a:p>
        </p:txBody>
      </p:sp>
      <p:pic>
        <p:nvPicPr>
          <p:cNvPr id="18" name="Picture 17" descr="A microphone on a stand&#10;&#10;Description automatically generated with medium confidence">
            <a:extLst>
              <a:ext uri="{FF2B5EF4-FFF2-40B4-BE49-F238E27FC236}">
                <a16:creationId xmlns:a16="http://schemas.microsoft.com/office/drawing/2014/main" id="{CE7B5B19-DAA5-B541-A154-3560AEACC8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4880" y="4232366"/>
            <a:ext cx="704326" cy="2625634"/>
          </a:xfrm>
          <a:prstGeom prst="rect">
            <a:avLst/>
          </a:prstGeom>
        </p:spPr>
      </p:pic>
      <p:pic>
        <p:nvPicPr>
          <p:cNvPr id="3" name="Picture 2" descr="Image result for sound engine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01299"/>
            <a:ext cx="3603511" cy="270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usic therapis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0" y="3798173"/>
            <a:ext cx="3723698" cy="209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rmy musici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691" y="3736250"/>
            <a:ext cx="5173913" cy="241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game compos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514" y="1392809"/>
            <a:ext cx="3190304" cy="319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hat crisis? Why music journalism is actually healthier than ever | Music |  The Guardian">
            <a:extLst>
              <a:ext uri="{FF2B5EF4-FFF2-40B4-BE49-F238E27FC236}">
                <a16:creationId xmlns:a16="http://schemas.microsoft.com/office/drawing/2014/main" id="{9EB6DE88-8A45-49AD-9362-7A259DC5C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139" y="1384705"/>
            <a:ext cx="3763347" cy="282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music produc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076" y="4137023"/>
            <a:ext cx="428625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session musician studi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086" y="5061144"/>
            <a:ext cx="3201957" cy="180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592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24"/>
    </mc:Choice>
    <mc:Fallback xmlns="">
      <p:transition spd="slow" advTm="84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3F9CF5-6F1C-BD40-B517-F6B12E12E511}"/>
              </a:ext>
            </a:extLst>
          </p:cNvPr>
          <p:cNvSpPr/>
          <p:nvPr/>
        </p:nvSpPr>
        <p:spPr>
          <a:xfrm>
            <a:off x="9655624" y="5909750"/>
            <a:ext cx="993303" cy="822960"/>
          </a:xfrm>
          <a:prstGeom prst="rect">
            <a:avLst/>
          </a:prstGeom>
          <a:solidFill>
            <a:srgbClr val="E3DFDA"/>
          </a:solidFill>
          <a:ln>
            <a:solidFill>
              <a:srgbClr val="E3D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3" name="Picture 2" descr="TAMA Drums | S.L.P. Drum Kits &quot;Big Black Steel&quot; -Limited Product-">
            <a:extLst>
              <a:ext uri="{FF2B5EF4-FFF2-40B4-BE49-F238E27FC236}">
                <a16:creationId xmlns:a16="http://schemas.microsoft.com/office/drawing/2014/main" id="{EA6A3E6E-0843-F048-A22C-08B699E75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" y="4240856"/>
            <a:ext cx="3323357" cy="261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B3D305-0565-2645-8E96-B4567D6A4E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628" y="5714998"/>
            <a:ext cx="1143002" cy="11430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13AE0F-C400-1D40-9C20-0BF664F93A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577" y="4240856"/>
            <a:ext cx="1750423" cy="2625634"/>
          </a:xfrm>
          <a:prstGeom prst="rect">
            <a:avLst/>
          </a:prstGeom>
        </p:spPr>
      </p:pic>
      <p:pic>
        <p:nvPicPr>
          <p:cNvPr id="18" name="Picture 17" descr="A microphone on a stand&#10;&#10;Description automatically generated with medium confidence">
            <a:extLst>
              <a:ext uri="{FF2B5EF4-FFF2-40B4-BE49-F238E27FC236}">
                <a16:creationId xmlns:a16="http://schemas.microsoft.com/office/drawing/2014/main" id="{CE7B5B19-DAA5-B541-A154-3560AEACC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4880" y="4232366"/>
            <a:ext cx="704326" cy="262563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39BE8DE-4796-B04A-97FD-DCC42ED5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8895A4A8-2057-3C42-B6B3-AA7A4E1F2D25}"/>
              </a:ext>
            </a:extLst>
          </p:cNvPr>
          <p:cNvSpPr txBox="1">
            <a:spLocks/>
          </p:cNvSpPr>
          <p:nvPr/>
        </p:nvSpPr>
        <p:spPr>
          <a:xfrm>
            <a:off x="1451578" y="223556"/>
            <a:ext cx="9603275" cy="143224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Careers in music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CE1FF3-22A0-A940-A6FE-83EAF45C6E3F}"/>
              </a:ext>
            </a:extLst>
          </p:cNvPr>
          <p:cNvSpPr/>
          <p:nvPr/>
        </p:nvSpPr>
        <p:spPr>
          <a:xfrm>
            <a:off x="1122577" y="1828799"/>
            <a:ext cx="9932276" cy="52551"/>
          </a:xfrm>
          <a:prstGeom prst="rect">
            <a:avLst/>
          </a:prstGeom>
          <a:solidFill>
            <a:srgbClr val="DCD9D5"/>
          </a:solidFill>
          <a:ln>
            <a:solidFill>
              <a:srgbClr val="DCD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613023-AC1B-2F43-94B6-08FCBA77A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45" y="1775968"/>
            <a:ext cx="6954982" cy="4525963"/>
          </a:xfrm>
        </p:spPr>
        <p:txBody>
          <a:bodyPr numCol="2">
            <a:normAutofit/>
          </a:bodyPr>
          <a:lstStyle/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Music Producer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Sound Engineer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Sound Technician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Record Producer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Music Producer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Songwriter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Film Composer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A&amp;R (artist &amp; repertoire) Manager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Music Journalist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Musical Director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Music Therapist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Tour Manager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Luthier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Session Musician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Music Teacher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Booking Agent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Music Publicist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831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16"/>
    </mc:Choice>
    <mc:Fallback xmlns="">
      <p:transition spd="slow" advTm="2241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3F9CF5-6F1C-BD40-B517-F6B12E12E511}"/>
              </a:ext>
            </a:extLst>
          </p:cNvPr>
          <p:cNvSpPr/>
          <p:nvPr/>
        </p:nvSpPr>
        <p:spPr>
          <a:xfrm>
            <a:off x="9655624" y="5909750"/>
            <a:ext cx="993303" cy="822960"/>
          </a:xfrm>
          <a:prstGeom prst="rect">
            <a:avLst/>
          </a:prstGeom>
          <a:solidFill>
            <a:srgbClr val="E3DFDA"/>
          </a:solidFill>
          <a:ln>
            <a:solidFill>
              <a:srgbClr val="E3D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3" name="Picture 2" descr="TAMA Drums | S.L.P. Drum Kits &quot;Big Black Steel&quot; -Limited Product-">
            <a:extLst>
              <a:ext uri="{FF2B5EF4-FFF2-40B4-BE49-F238E27FC236}">
                <a16:creationId xmlns:a16="http://schemas.microsoft.com/office/drawing/2014/main" id="{EA6A3E6E-0843-F048-A22C-08B699E75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" y="4240856"/>
            <a:ext cx="3323357" cy="261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B3D305-0565-2645-8E96-B4567D6A4E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628" y="5714998"/>
            <a:ext cx="1143002" cy="11430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13AE0F-C400-1D40-9C20-0BF664F93A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577" y="4240856"/>
            <a:ext cx="1750423" cy="2625634"/>
          </a:xfrm>
          <a:prstGeom prst="rect">
            <a:avLst/>
          </a:prstGeom>
        </p:spPr>
      </p:pic>
      <p:pic>
        <p:nvPicPr>
          <p:cNvPr id="18" name="Picture 17" descr="A microphone on a stand&#10;&#10;Description automatically generated with medium confidence">
            <a:extLst>
              <a:ext uri="{FF2B5EF4-FFF2-40B4-BE49-F238E27FC236}">
                <a16:creationId xmlns:a16="http://schemas.microsoft.com/office/drawing/2014/main" id="{CE7B5B19-DAA5-B541-A154-3560AEACC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4880" y="4232366"/>
            <a:ext cx="704326" cy="262563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39BE8DE-4796-B04A-97FD-DCC42ED5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8895A4A8-2057-3C42-B6B3-AA7A4E1F2D25}"/>
              </a:ext>
            </a:extLst>
          </p:cNvPr>
          <p:cNvSpPr txBox="1">
            <a:spLocks/>
          </p:cNvSpPr>
          <p:nvPr/>
        </p:nvSpPr>
        <p:spPr>
          <a:xfrm>
            <a:off x="1451578" y="223556"/>
            <a:ext cx="9603275" cy="143224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Careers in music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CE1FF3-22A0-A940-A6FE-83EAF45C6E3F}"/>
              </a:ext>
            </a:extLst>
          </p:cNvPr>
          <p:cNvSpPr/>
          <p:nvPr/>
        </p:nvSpPr>
        <p:spPr>
          <a:xfrm>
            <a:off x="1122577" y="1828799"/>
            <a:ext cx="9932276" cy="52551"/>
          </a:xfrm>
          <a:prstGeom prst="rect">
            <a:avLst/>
          </a:prstGeom>
          <a:solidFill>
            <a:srgbClr val="DCD9D5"/>
          </a:solidFill>
          <a:ln>
            <a:solidFill>
              <a:srgbClr val="DCD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613023-AC1B-2F43-94B6-08FCBA77A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45" y="1775968"/>
            <a:ext cx="6954982" cy="4525963"/>
          </a:xfrm>
        </p:spPr>
        <p:txBody>
          <a:bodyPr numCol="2">
            <a:normAutofit fontScale="92500" lnSpcReduction="10000"/>
          </a:bodyPr>
          <a:lstStyle/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Game Composer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Music Arranger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Live Event Technician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Digital Marketing Manager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Royalties Assistant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Music Data Administrator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Musician/ Performance Artist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DJ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Conductor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Piano Tuner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Events Organiser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Record Label Entrepreneur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Singer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Instrumental Tutor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Army Musician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Commercial Music Composer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Music Software Developer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Venue Manager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029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23"/>
    </mc:Choice>
    <mc:Fallback xmlns="">
      <p:transition spd="slow" advTm="3502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3F9CF5-6F1C-BD40-B517-F6B12E12E511}"/>
              </a:ext>
            </a:extLst>
          </p:cNvPr>
          <p:cNvSpPr/>
          <p:nvPr/>
        </p:nvSpPr>
        <p:spPr>
          <a:xfrm>
            <a:off x="9655624" y="5909750"/>
            <a:ext cx="993303" cy="822960"/>
          </a:xfrm>
          <a:prstGeom prst="rect">
            <a:avLst/>
          </a:prstGeom>
          <a:solidFill>
            <a:srgbClr val="E3DFDA"/>
          </a:solidFill>
          <a:ln>
            <a:solidFill>
              <a:srgbClr val="E3D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3" name="Picture 2" descr="TAMA Drums | S.L.P. Drum Kits &quot;Big Black Steel&quot; -Limited Product-">
            <a:extLst>
              <a:ext uri="{FF2B5EF4-FFF2-40B4-BE49-F238E27FC236}">
                <a16:creationId xmlns:a16="http://schemas.microsoft.com/office/drawing/2014/main" id="{EA6A3E6E-0843-F048-A22C-08B699E75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" y="4240856"/>
            <a:ext cx="3323357" cy="261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B3D305-0565-2645-8E96-B4567D6A4E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628" y="5714998"/>
            <a:ext cx="1143002" cy="11430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13AE0F-C400-1D40-9C20-0BF664F93A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577" y="4240856"/>
            <a:ext cx="1750423" cy="2625634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5A98C5EA-12B1-F146-8B9A-D024AA9C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34" y="223556"/>
            <a:ext cx="11918732" cy="104923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6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Benefits of studying Music</a:t>
            </a:r>
          </a:p>
        </p:txBody>
      </p:sp>
      <p:pic>
        <p:nvPicPr>
          <p:cNvPr id="18" name="Picture 17" descr="A microphone on a stand&#10;&#10;Description automatically generated with medium confidence">
            <a:extLst>
              <a:ext uri="{FF2B5EF4-FFF2-40B4-BE49-F238E27FC236}">
                <a16:creationId xmlns:a16="http://schemas.microsoft.com/office/drawing/2014/main" id="{CE7B5B19-DAA5-B541-A154-3560AEACC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4880" y="4232366"/>
            <a:ext cx="704326" cy="262563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D613023-AC1B-2F43-94B6-08FCBA77A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9015" y="1859098"/>
            <a:ext cx="5309912" cy="4525963"/>
          </a:xfrm>
        </p:spPr>
        <p:txBody>
          <a:bodyPr>
            <a:normAutofit/>
          </a:bodyPr>
          <a:lstStyle/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Develops critical thinking and problem solving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Emotional intelligence and empathy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Self-Confidence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Communication and presentation skills 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Enhanced memory function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Imagination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Cooperation and working with others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Spontaneity - thinking on your feet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4A3C2C-A00F-964A-B1EF-80F038C73184}"/>
              </a:ext>
            </a:extLst>
          </p:cNvPr>
          <p:cNvSpPr/>
          <p:nvPr/>
        </p:nvSpPr>
        <p:spPr>
          <a:xfrm>
            <a:off x="1122577" y="1828799"/>
            <a:ext cx="9932276" cy="52551"/>
          </a:xfrm>
          <a:prstGeom prst="rect">
            <a:avLst/>
          </a:prstGeom>
          <a:solidFill>
            <a:srgbClr val="DCD9D5"/>
          </a:solidFill>
          <a:ln>
            <a:solidFill>
              <a:srgbClr val="DCD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643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16"/>
    </mc:Choice>
    <mc:Fallback xmlns="">
      <p:transition spd="slow" advTm="39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3F9CF5-6F1C-BD40-B517-F6B12E12E511}"/>
              </a:ext>
            </a:extLst>
          </p:cNvPr>
          <p:cNvSpPr/>
          <p:nvPr/>
        </p:nvSpPr>
        <p:spPr>
          <a:xfrm>
            <a:off x="9655624" y="5909750"/>
            <a:ext cx="993303" cy="822960"/>
          </a:xfrm>
          <a:prstGeom prst="rect">
            <a:avLst/>
          </a:prstGeom>
          <a:solidFill>
            <a:srgbClr val="E3DFDA"/>
          </a:solidFill>
          <a:ln>
            <a:solidFill>
              <a:srgbClr val="E3D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B3D305-0565-2645-8E96-B4567D6A4E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628" y="5714998"/>
            <a:ext cx="1143002" cy="11430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13AE0F-C400-1D40-9C20-0BF664F93A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577" y="4240856"/>
            <a:ext cx="1750423" cy="2625634"/>
          </a:xfrm>
          <a:prstGeom prst="rect">
            <a:avLst/>
          </a:prstGeom>
        </p:spPr>
      </p:pic>
      <p:pic>
        <p:nvPicPr>
          <p:cNvPr id="18" name="Picture 17" descr="A microphone on a stand&#10;&#10;Description automatically generated with medium confidence">
            <a:extLst>
              <a:ext uri="{FF2B5EF4-FFF2-40B4-BE49-F238E27FC236}">
                <a16:creationId xmlns:a16="http://schemas.microsoft.com/office/drawing/2014/main" id="{CE7B5B19-DAA5-B541-A154-3560AEACC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4880" y="4232366"/>
            <a:ext cx="704326" cy="2625634"/>
          </a:xfrm>
          <a:prstGeom prst="rect">
            <a:avLst/>
          </a:prstGeom>
        </p:spPr>
      </p:pic>
      <p:sp>
        <p:nvSpPr>
          <p:cNvPr id="11" name="Title 15">
            <a:extLst>
              <a:ext uri="{FF2B5EF4-FFF2-40B4-BE49-F238E27FC236}">
                <a16:creationId xmlns:a16="http://schemas.microsoft.com/office/drawing/2014/main" id="{BE6D3BCE-7A06-474D-BB84-F9CE3FCA19F8}"/>
              </a:ext>
            </a:extLst>
          </p:cNvPr>
          <p:cNvSpPr txBox="1">
            <a:spLocks/>
          </p:cNvSpPr>
          <p:nvPr/>
        </p:nvSpPr>
        <p:spPr>
          <a:xfrm>
            <a:off x="3204471" y="406171"/>
            <a:ext cx="5783057" cy="81557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What will I study?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A348E2-373F-764F-B981-920FE6C942BF}"/>
              </a:ext>
            </a:extLst>
          </p:cNvPr>
          <p:cNvSpPr/>
          <p:nvPr/>
        </p:nvSpPr>
        <p:spPr>
          <a:xfrm>
            <a:off x="1122577" y="1828799"/>
            <a:ext cx="9932276" cy="52551"/>
          </a:xfrm>
          <a:prstGeom prst="rect">
            <a:avLst/>
          </a:prstGeom>
          <a:solidFill>
            <a:srgbClr val="DCD9D5"/>
          </a:solidFill>
          <a:ln>
            <a:solidFill>
              <a:srgbClr val="DCD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4C2DBCA-0A4E-4715-B9C6-D178B1FDD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30" y="1416499"/>
            <a:ext cx="11392677" cy="4525963"/>
          </a:xfrm>
        </p:spPr>
        <p:txBody>
          <a:bodyPr>
            <a:normAutofit/>
          </a:bodyPr>
          <a:lstStyle/>
          <a:p>
            <a:r>
              <a:rPr lang="en-GB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Year 10: </a:t>
            </a:r>
          </a:p>
          <a:p>
            <a:pPr>
              <a:buFont typeface="Century Gothic" panose="020B0502020202020204" pitchFamily="34" charset="0"/>
              <a:buChar char="―"/>
            </a:pPr>
            <a:r>
              <a:rPr lang="en-GB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Perform</a:t>
            </a: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and </a:t>
            </a:r>
            <a:r>
              <a:rPr lang="en-GB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compose</a:t>
            </a: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in a range of musical genres: Britpop, film music, reggae, disco, African drumming, rock n’ roll, EDM (electronic dance music)</a:t>
            </a:r>
          </a:p>
          <a:p>
            <a:pPr>
              <a:buFont typeface="Century Gothic" panose="020B0502020202020204" pitchFamily="34" charset="0"/>
              <a:buChar char="―"/>
            </a:pPr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>
              <a:buFont typeface="Century Gothic" panose="020B0502020202020204" pitchFamily="34" charset="0"/>
              <a:buChar char="―"/>
            </a:pP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Learn to </a:t>
            </a:r>
            <a:r>
              <a:rPr lang="en-GB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critically analyse </a:t>
            </a: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music and improve your understanding of these styles</a:t>
            </a:r>
          </a:p>
          <a:p>
            <a:pPr>
              <a:buFont typeface="Century Gothic" panose="020B0502020202020204" pitchFamily="34" charset="0"/>
              <a:buChar char="―"/>
            </a:pPr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>
              <a:buFont typeface="Century Gothic" panose="020B0502020202020204" pitchFamily="34" charset="0"/>
              <a:buChar char="―"/>
            </a:pP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Use</a:t>
            </a:r>
            <a:r>
              <a:rPr lang="en-GB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music technology </a:t>
            </a: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to arrange and produce your own music</a:t>
            </a:r>
          </a:p>
          <a:p>
            <a:pPr marL="0" indent="0">
              <a:buNone/>
            </a:pPr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>
              <a:buFont typeface="Century Gothic" panose="020B0502020202020204" pitchFamily="34" charset="0"/>
              <a:buChar char="―"/>
            </a:pPr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0" name="Picture 12" descr="Image result for music producer">
            <a:extLst>
              <a:ext uri="{FF2B5EF4-FFF2-40B4-BE49-F238E27FC236}">
                <a16:creationId xmlns:a16="http://schemas.microsoft.com/office/drawing/2014/main" id="{80053934-A631-41C3-A107-ABAA31924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098" y="1420470"/>
            <a:ext cx="4060257" cy="2625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742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872"/>
    </mc:Choice>
    <mc:Fallback xmlns="">
      <p:transition spd="slow" advTm="171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3F9CF5-6F1C-BD40-B517-F6B12E12E511}"/>
              </a:ext>
            </a:extLst>
          </p:cNvPr>
          <p:cNvSpPr/>
          <p:nvPr/>
        </p:nvSpPr>
        <p:spPr>
          <a:xfrm>
            <a:off x="9655624" y="5909750"/>
            <a:ext cx="993303" cy="822960"/>
          </a:xfrm>
          <a:prstGeom prst="rect">
            <a:avLst/>
          </a:prstGeom>
          <a:solidFill>
            <a:srgbClr val="E3DFDA"/>
          </a:solidFill>
          <a:ln>
            <a:solidFill>
              <a:srgbClr val="E3D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B3D305-0565-2645-8E96-B4567D6A4E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628" y="5714998"/>
            <a:ext cx="1143002" cy="11430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13AE0F-C400-1D40-9C20-0BF664F93A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577" y="4240856"/>
            <a:ext cx="1750423" cy="2625634"/>
          </a:xfrm>
          <a:prstGeom prst="rect">
            <a:avLst/>
          </a:prstGeom>
        </p:spPr>
      </p:pic>
      <p:pic>
        <p:nvPicPr>
          <p:cNvPr id="18" name="Picture 17" descr="A microphone on a stand&#10;&#10;Description automatically generated with medium confidence">
            <a:extLst>
              <a:ext uri="{FF2B5EF4-FFF2-40B4-BE49-F238E27FC236}">
                <a16:creationId xmlns:a16="http://schemas.microsoft.com/office/drawing/2014/main" id="{CE7B5B19-DAA5-B541-A154-3560AEACC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4880" y="4232366"/>
            <a:ext cx="704326" cy="2625634"/>
          </a:xfrm>
          <a:prstGeom prst="rect">
            <a:avLst/>
          </a:prstGeom>
        </p:spPr>
      </p:pic>
      <p:sp>
        <p:nvSpPr>
          <p:cNvPr id="11" name="Title 15">
            <a:extLst>
              <a:ext uri="{FF2B5EF4-FFF2-40B4-BE49-F238E27FC236}">
                <a16:creationId xmlns:a16="http://schemas.microsoft.com/office/drawing/2014/main" id="{BE6D3BCE-7A06-474D-BB84-F9CE3FCA19F8}"/>
              </a:ext>
            </a:extLst>
          </p:cNvPr>
          <p:cNvSpPr txBox="1">
            <a:spLocks/>
          </p:cNvSpPr>
          <p:nvPr/>
        </p:nvSpPr>
        <p:spPr>
          <a:xfrm>
            <a:off x="3204471" y="406171"/>
            <a:ext cx="5783057" cy="81557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What will I study?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A348E2-373F-764F-B981-920FE6C942BF}"/>
              </a:ext>
            </a:extLst>
          </p:cNvPr>
          <p:cNvSpPr/>
          <p:nvPr/>
        </p:nvSpPr>
        <p:spPr>
          <a:xfrm>
            <a:off x="1122577" y="1828799"/>
            <a:ext cx="9932276" cy="52551"/>
          </a:xfrm>
          <a:prstGeom prst="rect">
            <a:avLst/>
          </a:prstGeom>
          <a:solidFill>
            <a:srgbClr val="DCD9D5"/>
          </a:solidFill>
          <a:ln>
            <a:solidFill>
              <a:srgbClr val="DCD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4C2DBCA-0A4E-4715-B9C6-D178B1FDD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30" y="1416499"/>
            <a:ext cx="11392677" cy="4525963"/>
          </a:xfrm>
        </p:spPr>
        <p:txBody>
          <a:bodyPr>
            <a:normAutofit/>
          </a:bodyPr>
          <a:lstStyle/>
          <a:p>
            <a:r>
              <a:rPr lang="en-GB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Year 11: </a:t>
            </a:r>
          </a:p>
          <a:p>
            <a:pPr>
              <a:buFont typeface="Century Gothic" panose="020B0502020202020204" pitchFamily="34" charset="0"/>
              <a:buChar char="―"/>
            </a:pP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Further refine your </a:t>
            </a:r>
            <a:r>
              <a:rPr lang="en-GB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instrumental skills </a:t>
            </a: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and work on your </a:t>
            </a:r>
            <a:r>
              <a:rPr lang="en-GB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stage craft </a:t>
            </a: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in a live performance setting</a:t>
            </a:r>
          </a:p>
          <a:p>
            <a:pPr>
              <a:buFont typeface="Century Gothic" panose="020B0502020202020204" pitchFamily="34" charset="0"/>
              <a:buChar char="―"/>
            </a:pPr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>
              <a:buFont typeface="Century Gothic" panose="020B0502020202020204" pitchFamily="34" charset="0"/>
              <a:buChar char="―"/>
            </a:pP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Develop </a:t>
            </a:r>
            <a:r>
              <a:rPr lang="en-GB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professional</a:t>
            </a: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and </a:t>
            </a:r>
            <a:r>
              <a:rPr lang="en-GB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commercial</a:t>
            </a: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skills for the music industry</a:t>
            </a:r>
          </a:p>
          <a:p>
            <a:pPr>
              <a:buFont typeface="Century Gothic" panose="020B0502020202020204" pitchFamily="34" charset="0"/>
              <a:buChar char="―"/>
            </a:pPr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>
              <a:buFont typeface="Century Gothic" panose="020B0502020202020204" pitchFamily="34" charset="0"/>
              <a:buChar char="―"/>
            </a:pP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Learn </a:t>
            </a:r>
            <a:r>
              <a:rPr lang="en-GB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studio recording </a:t>
            </a: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and </a:t>
            </a:r>
            <a:r>
              <a:rPr lang="en-GB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sound engineering </a:t>
            </a: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skills associated with live performance</a:t>
            </a:r>
          </a:p>
          <a:p>
            <a:pPr>
              <a:buFont typeface="Century Gothic" panose="020B0502020202020204" pitchFamily="34" charset="0"/>
              <a:buChar char="―"/>
            </a:pPr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>
              <a:buFont typeface="Century Gothic" panose="020B0502020202020204" pitchFamily="34" charset="0"/>
              <a:buChar char="―"/>
            </a:pP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How to respond to a </a:t>
            </a:r>
            <a:r>
              <a:rPr lang="en-GB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commercial music brief</a:t>
            </a:r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2" name="Picture 11" descr="Image result for sound engineer">
            <a:extLst>
              <a:ext uri="{FF2B5EF4-FFF2-40B4-BE49-F238E27FC236}">
                <a16:creationId xmlns:a16="http://schemas.microsoft.com/office/drawing/2014/main" id="{6FF7C8BA-81CE-419A-8785-B8E9F5112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449" y="1325203"/>
            <a:ext cx="3897972" cy="2923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627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872"/>
    </mc:Choice>
    <mc:Fallback xmlns="">
      <p:transition spd="slow" advTm="171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3F9CF5-6F1C-BD40-B517-F6B12E12E511}"/>
              </a:ext>
            </a:extLst>
          </p:cNvPr>
          <p:cNvSpPr/>
          <p:nvPr/>
        </p:nvSpPr>
        <p:spPr>
          <a:xfrm>
            <a:off x="9655624" y="5909750"/>
            <a:ext cx="993303" cy="822960"/>
          </a:xfrm>
          <a:prstGeom prst="rect">
            <a:avLst/>
          </a:prstGeom>
          <a:solidFill>
            <a:srgbClr val="E3DFDA"/>
          </a:solidFill>
          <a:ln>
            <a:solidFill>
              <a:srgbClr val="E3D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3" name="Picture 2" descr="TAMA Drums | S.L.P. Drum Kits &quot;Big Black Steel&quot; -Limited Product-">
            <a:extLst>
              <a:ext uri="{FF2B5EF4-FFF2-40B4-BE49-F238E27FC236}">
                <a16:creationId xmlns:a16="http://schemas.microsoft.com/office/drawing/2014/main" id="{EA6A3E6E-0843-F048-A22C-08B699E75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" y="4240856"/>
            <a:ext cx="3323357" cy="261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B3D305-0565-2645-8E96-B4567D6A4E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628" y="5714998"/>
            <a:ext cx="1143002" cy="11430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13AE0F-C400-1D40-9C20-0BF664F93A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577" y="4240856"/>
            <a:ext cx="1750423" cy="2625634"/>
          </a:xfrm>
          <a:prstGeom prst="rect">
            <a:avLst/>
          </a:prstGeom>
        </p:spPr>
      </p:pic>
      <p:pic>
        <p:nvPicPr>
          <p:cNvPr id="18" name="Picture 17" descr="A microphone on a stand&#10;&#10;Description automatically generated with medium confidence">
            <a:extLst>
              <a:ext uri="{FF2B5EF4-FFF2-40B4-BE49-F238E27FC236}">
                <a16:creationId xmlns:a16="http://schemas.microsoft.com/office/drawing/2014/main" id="{CE7B5B19-DAA5-B541-A154-3560AEACC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4880" y="4232366"/>
            <a:ext cx="704326" cy="2625634"/>
          </a:xfrm>
          <a:prstGeom prst="rect">
            <a:avLst/>
          </a:prstGeom>
        </p:spPr>
      </p:pic>
      <p:sp>
        <p:nvSpPr>
          <p:cNvPr id="11" name="Title 15">
            <a:extLst>
              <a:ext uri="{FF2B5EF4-FFF2-40B4-BE49-F238E27FC236}">
                <a16:creationId xmlns:a16="http://schemas.microsoft.com/office/drawing/2014/main" id="{BE6D3BCE-7A06-474D-BB84-F9CE3FCA19F8}"/>
              </a:ext>
            </a:extLst>
          </p:cNvPr>
          <p:cNvSpPr txBox="1">
            <a:spLocks/>
          </p:cNvSpPr>
          <p:nvPr/>
        </p:nvSpPr>
        <p:spPr>
          <a:xfrm>
            <a:off x="2837519" y="406170"/>
            <a:ext cx="6516961" cy="81557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How Will I be assessed?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A348E2-373F-764F-B981-920FE6C942BF}"/>
              </a:ext>
            </a:extLst>
          </p:cNvPr>
          <p:cNvSpPr/>
          <p:nvPr/>
        </p:nvSpPr>
        <p:spPr>
          <a:xfrm>
            <a:off x="1122577" y="1828799"/>
            <a:ext cx="9932276" cy="52551"/>
          </a:xfrm>
          <a:prstGeom prst="rect">
            <a:avLst/>
          </a:prstGeom>
          <a:solidFill>
            <a:srgbClr val="DCD9D5"/>
          </a:solidFill>
          <a:ln>
            <a:solidFill>
              <a:srgbClr val="DCD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024DE8A-1C7C-4031-A968-E2392AE91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30" y="1369844"/>
            <a:ext cx="11392677" cy="4525963"/>
          </a:xfrm>
        </p:spPr>
        <p:txBody>
          <a:bodyPr>
            <a:normAutofit/>
          </a:bodyPr>
          <a:lstStyle/>
          <a:p>
            <a:r>
              <a:rPr lang="en-GB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3 components </a:t>
            </a: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over two years</a:t>
            </a:r>
          </a:p>
          <a:p>
            <a:r>
              <a:rPr lang="en-GB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3 assessment </a:t>
            </a: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points over two years</a:t>
            </a:r>
          </a:p>
          <a:p>
            <a:endParaRPr lang="en-GB" sz="1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GB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Year 10 - Component 1: 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Create 3 music products (</a:t>
            </a:r>
            <a:r>
              <a:rPr lang="en-GB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performance</a:t>
            </a: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en-GB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studio recording</a:t>
            </a: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en-GB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DAW project</a:t>
            </a: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)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Produce a </a:t>
            </a:r>
            <a:r>
              <a:rPr lang="en-GB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written portfolio </a:t>
            </a: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that demonstrates your understanding 4 contrasting styles of music</a:t>
            </a:r>
          </a:p>
          <a:p>
            <a:pPr marL="0" indent="0">
              <a:buNone/>
            </a:pPr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961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872"/>
    </mc:Choice>
    <mc:Fallback xmlns="">
      <p:transition spd="slow" advTm="171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TAMA Drums | S.L.P. Drum Kits &quot;Big Black Steel&quot; -Limited Product-">
            <a:extLst>
              <a:ext uri="{FF2B5EF4-FFF2-40B4-BE49-F238E27FC236}">
                <a16:creationId xmlns:a16="http://schemas.microsoft.com/office/drawing/2014/main" id="{EA6A3E6E-0843-F048-A22C-08B699E75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" y="4240856"/>
            <a:ext cx="3323357" cy="261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5">
            <a:extLst>
              <a:ext uri="{FF2B5EF4-FFF2-40B4-BE49-F238E27FC236}">
                <a16:creationId xmlns:a16="http://schemas.microsoft.com/office/drawing/2014/main" id="{BE6D3BCE-7A06-474D-BB84-F9CE3FCA19F8}"/>
              </a:ext>
            </a:extLst>
          </p:cNvPr>
          <p:cNvSpPr txBox="1">
            <a:spLocks/>
          </p:cNvSpPr>
          <p:nvPr/>
        </p:nvSpPr>
        <p:spPr>
          <a:xfrm>
            <a:off x="2837519" y="406170"/>
            <a:ext cx="6516961" cy="81557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</a:rPr>
              <a:t>How Will I be assessed?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A348E2-373F-764F-B981-920FE6C942BF}"/>
              </a:ext>
            </a:extLst>
          </p:cNvPr>
          <p:cNvSpPr/>
          <p:nvPr/>
        </p:nvSpPr>
        <p:spPr>
          <a:xfrm>
            <a:off x="1122577" y="1828799"/>
            <a:ext cx="9932276" cy="52551"/>
          </a:xfrm>
          <a:prstGeom prst="rect">
            <a:avLst/>
          </a:prstGeom>
          <a:solidFill>
            <a:srgbClr val="DCD9D5"/>
          </a:solidFill>
          <a:ln>
            <a:solidFill>
              <a:srgbClr val="DCD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024DE8A-1C7C-4031-A968-E2392AE91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30" y="1369845"/>
            <a:ext cx="11392677" cy="2959560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3 components </a:t>
            </a: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over two years</a:t>
            </a:r>
          </a:p>
          <a:p>
            <a:r>
              <a:rPr lang="en-GB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3 assessment </a:t>
            </a: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points over two years</a:t>
            </a:r>
          </a:p>
          <a:p>
            <a:endParaRPr lang="en-GB" sz="1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GB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Year 11 - Component 2: </a:t>
            </a:r>
          </a:p>
          <a:p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Students plan and create </a:t>
            </a:r>
            <a:r>
              <a:rPr lang="en-GB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2 musical outcomes </a:t>
            </a: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in different musical areas (performance/ composition/ DAW project) in response to a theme that will develop professional and musical skills.</a:t>
            </a:r>
          </a:p>
          <a:p>
            <a:endParaRPr lang="en-GB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61E9F1-6BE1-4F39-96E8-38E916490C21}"/>
              </a:ext>
            </a:extLst>
          </p:cNvPr>
          <p:cNvSpPr/>
          <p:nvPr/>
        </p:nvSpPr>
        <p:spPr>
          <a:xfrm>
            <a:off x="3114867" y="4539661"/>
            <a:ext cx="8445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As well as their completed products, students submit a </a:t>
            </a:r>
            <a:r>
              <a:rPr lang="en-GB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written portfolio/ project diary</a:t>
            </a:r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417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872"/>
    </mc:Choice>
    <mc:Fallback xmlns="">
      <p:transition spd="slow" advTm="171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27|18.8|14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7.6|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1|43.9|5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1|43.9|5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1|43.9|5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1|43.9|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1|43.9|51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2447</TotalTime>
  <Words>573</Words>
  <Application>Microsoft Office PowerPoint</Application>
  <PresentationFormat>Widescreen</PresentationFormat>
  <Paragraphs>103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Gill Sans MT</vt:lpstr>
      <vt:lpstr>Gallery</vt:lpstr>
      <vt:lpstr>PowerPoint Presentation</vt:lpstr>
      <vt:lpstr>Breaking the Myth</vt:lpstr>
      <vt:lpstr>PowerPoint Presentation</vt:lpstr>
      <vt:lpstr>PowerPoint Presentation</vt:lpstr>
      <vt:lpstr>Benefits of studying Music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 Cardy</dc:creator>
  <cp:lastModifiedBy>Stephen Robinson</cp:lastModifiedBy>
  <cp:revision>48</cp:revision>
  <dcterms:created xsi:type="dcterms:W3CDTF">2021-01-22T11:52:21Z</dcterms:created>
  <dcterms:modified xsi:type="dcterms:W3CDTF">2024-02-05T10:13:34Z</dcterms:modified>
</cp:coreProperties>
</file>