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7" r:id="rId5"/>
    <p:sldId id="269" r:id="rId6"/>
    <p:sldId id="268" r:id="rId7"/>
    <p:sldId id="271" r:id="rId8"/>
    <p:sldId id="270" r:id="rId9"/>
    <p:sldId id="274" r:id="rId10"/>
    <p:sldId id="272" r:id="rId11"/>
    <p:sldId id="275" r:id="rId12"/>
    <p:sldId id="273" r:id="rId13"/>
    <p:sldId id="276" r:id="rId14"/>
    <p:sldId id="292" r:id="rId15"/>
    <p:sldId id="277" r:id="rId16"/>
    <p:sldId id="278" r:id="rId17"/>
    <p:sldId id="293" r:id="rId18"/>
    <p:sldId id="294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9" r:id="rId27"/>
    <p:sldId id="290" r:id="rId28"/>
    <p:sldId id="291" r:id="rId2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264445205219"/>
          <c:y val="7.045648947519129E-3"/>
          <c:w val="0.33550363269808664"/>
          <c:h val="0.81079015236233087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0-443A-AE2B-67B2FCD6FA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0-443A-AE2B-67B2FCD6FA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A0-443A-AE2B-67B2FCD6FA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A0-443A-AE2B-67B2FCD6F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A0-443A-AE2B-67B2FCD6FA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A0-443A-AE2B-67B2FCD6FA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EA0-443A-AE2B-67B2FCD6FA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EA0-443A-AE2B-67B2FCD6F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8-483A-B5DD-19A02E23C7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B8-483A-B5DD-19A02E23C7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8-483A-B5DD-19A02E23C7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EA0-443A-AE2B-67B2FCD6FA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8-483A-B5DD-19A02E23C7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8-483A-B5DD-19A02E23C7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8-483A-B5DD-19A02E23C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264445205219"/>
          <c:y val="7.045648947519129E-3"/>
          <c:w val="0.33550363269808664"/>
          <c:h val="0.81079015236233087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8-483A-B5DD-19A02E23C7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B8-483A-B5DD-19A02E23C7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8-483A-B5DD-19A02E23C7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BB-4423-915F-33161F3039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8-483A-B5DD-19A02E23C7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8-483A-B5DD-19A02E23C7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8-483A-B5DD-19A02E23C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264445205219"/>
          <c:y val="7.045648947519129E-3"/>
          <c:w val="0.33550363269808664"/>
          <c:h val="0.81079015236233087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8-483A-B5DD-19A02E23C7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B8-483A-B5DD-19A02E23C7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8-483A-B5DD-19A02E23C7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BB-4423-915F-33161F3039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8-483A-B5DD-19A02E23C7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8-483A-B5DD-19A02E23C7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8-483A-B5DD-19A02E23C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264445205219"/>
          <c:y val="7.045648947519129E-3"/>
          <c:w val="0.33550363269808664"/>
          <c:h val="0.81079015236233087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8-483A-B5DD-19A02E23C7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B8-483A-B5DD-19A02E23C7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8-483A-B5DD-19A02E23C7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BB-4423-915F-33161F3039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8-483A-B5DD-19A02E23C7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8-483A-B5DD-19A02E23C7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8-483A-B5DD-19A02E23C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264445205219"/>
          <c:y val="7.045648947519129E-3"/>
          <c:w val="0.33550363269808664"/>
          <c:h val="0.81079015236233087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8-483A-B5DD-19A02E23C7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B8-483A-B5DD-19A02E23C7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8-483A-B5DD-19A02E23C7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BB-4423-915F-33161F3039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8-483A-B5DD-19A02E23C7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8-483A-B5DD-19A02E23C7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8-483A-B5DD-19A02E23C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264445205219"/>
          <c:y val="7.045648947519129E-3"/>
          <c:w val="0.33550363269808664"/>
          <c:h val="0.81079015236233087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BB-4423-915F-33161F3039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BB-4423-915F-33161F3039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BB-4423-915F-33161F3039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BB-4423-915F-33161F303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8-483A-B5DD-19A02E23C7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B8-483A-B5DD-19A02E23C7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8-483A-B5DD-19A02E23C7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BB-4423-915F-33161F3039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8-483A-B5DD-19A02E23C7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8-483A-B5DD-19A02E23C7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8-483A-B5DD-19A02E23C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Component 1</c:v>
                </c:pt>
                <c:pt idx="1">
                  <c:v>Component 2</c:v>
                </c:pt>
                <c:pt idx="2">
                  <c:v>Component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3F70B1-1E8A-493D-9392-E4FE90BE9A90}" type="datetime1">
              <a:rPr lang="en-GB" smtClean="0"/>
              <a:t>24/01/2024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A86088-0869-4C1C-A62F-7421110335D4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66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91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59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1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4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743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170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619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9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38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2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31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0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6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970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604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49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180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1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9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2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73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2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9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18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06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740B7-64BD-4FC2-B55E-75DCBB3A32F2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3531B5-9010-4B7C-AD9F-E57F8B7EC91C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28D03-080A-4916-971F-CED19E5DA5E7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DEFCD-53A5-46F4-8D85-E72687CEAF92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70D0C-DA0C-4612-9C78-6B9273F1AFAD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DDCB60-8F4D-41A6-9D96-022D4F9166CD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D77D9-7E1E-4B74-85C9-DCBD714C313B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8A0651-90B4-4E8B-AA30-C9902B133A9C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77A0D-90B0-4034-A64A-F8DCD8607188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455564F1-9707-4506-8B9D-E4425D48252B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49"/>
                    </a14:imgEffect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Century Gothic" panose="020B0502020202020204" pitchFamily="34" charset="0"/>
              </a:rPr>
              <a:t>BTEC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431" y="5338170"/>
            <a:ext cx="10370367" cy="474836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9 Options Information Assembly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skills and knowledge will I learn?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10A85-48C8-7A51-2DA9-A502D67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424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course is for student wanting to develop applied knowledge and practical skills in engineering manufacture - </a:t>
            </a:r>
            <a:r>
              <a:rPr lang="en-US" sz="3200" b="1" u="sng" dirty="0">
                <a:latin typeface="Century Gothic" panose="020B0502020202020204" pitchFamily="34" charset="0"/>
              </a:rPr>
              <a:t>theory and practical work</a:t>
            </a:r>
          </a:p>
          <a:p>
            <a:pPr marL="0" indent="0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3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skills and knowledge will I learn?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10A85-48C8-7A51-2DA9-A502D67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424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course is for student wanting to develop applied knowledge and practical skills in engineering manufacture - </a:t>
            </a:r>
            <a:r>
              <a:rPr lang="en-US" sz="3200" b="1" u="sng" dirty="0">
                <a:latin typeface="Century Gothic" panose="020B0502020202020204" pitchFamily="34" charset="0"/>
              </a:rPr>
              <a:t>theory and practical work</a:t>
            </a:r>
          </a:p>
          <a:p>
            <a:pPr marL="0" indent="0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Students who want to progress onto other related study, such as qualifications in Engineering or Design and Technology – </a:t>
            </a:r>
            <a:endParaRPr lang="en-GB" sz="3200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skills and knowledge will I learn?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10A85-48C8-7A51-2DA9-A502D67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424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course is for student wanting to develop applied knowledge and practical skills in engineering manufacture - </a:t>
            </a:r>
            <a:r>
              <a:rPr lang="en-US" sz="3200" b="1" u="sng" dirty="0">
                <a:latin typeface="Century Gothic" panose="020B0502020202020204" pitchFamily="34" charset="0"/>
              </a:rPr>
              <a:t>theory and practical work</a:t>
            </a:r>
          </a:p>
          <a:p>
            <a:pPr marL="0" indent="0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Students who want to progress onto other related study, such as qualifications in Engineering or Design and Technology – </a:t>
            </a:r>
            <a:r>
              <a:rPr lang="en-US" sz="3200" b="1" u="sng" dirty="0">
                <a:latin typeface="Century Gothic" panose="020B0502020202020204" pitchFamily="34" charset="0"/>
              </a:rPr>
              <a:t>can lead to jobs in Engineering</a:t>
            </a:r>
            <a:endParaRPr lang="en-GB" sz="3200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employability skills will I develop</a:t>
            </a: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0544-F164-75A7-EACA-89535E40FF72}"/>
              </a:ext>
            </a:extLst>
          </p:cNvPr>
          <p:cNvSpPr txBox="1"/>
          <p:nvPr/>
        </p:nvSpPr>
        <p:spPr>
          <a:xfrm>
            <a:off x="838200" y="1412776"/>
            <a:ext cx="11090448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The qualification will also help you to develop learning and skills that can be used in other life and work situations, such as: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employability skills will I develop</a:t>
            </a: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10A85-48C8-7A51-2DA9-A502D67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975"/>
            <a:ext cx="10874424" cy="296398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Solving problems by exploring different engineering manufacture processes, tools, equipment and materials</a:t>
            </a:r>
          </a:p>
          <a:p>
            <a:pPr marL="0" indent="0">
              <a:buNone/>
            </a:pPr>
            <a:endParaRPr lang="en-US" sz="2800" b="1" u="sng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0544-F164-75A7-EACA-89535E40FF72}"/>
              </a:ext>
            </a:extLst>
          </p:cNvPr>
          <p:cNvSpPr txBox="1"/>
          <p:nvPr/>
        </p:nvSpPr>
        <p:spPr>
          <a:xfrm>
            <a:off x="838200" y="1412776"/>
            <a:ext cx="11090448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The qualification will also help you to develop learning and skills that can be used in other life and work situations, such as: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employability skills will I develop</a:t>
            </a: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10A85-48C8-7A51-2DA9-A502D67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975"/>
            <a:ext cx="10874424" cy="296398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Solving problems by exploring different engineering manufacture processes, tools, equipment and materials</a:t>
            </a:r>
          </a:p>
          <a:p>
            <a:endParaRPr lang="en-US" sz="2800" b="1" u="sng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Planning a sequence of processes. This will involve managing your time and identifying the resources you will need, as well as reviewing your plans if necessary</a:t>
            </a:r>
            <a:endParaRPr lang="en-GB" sz="3200" b="1" u="sng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0544-F164-75A7-EACA-89535E40FF72}"/>
              </a:ext>
            </a:extLst>
          </p:cNvPr>
          <p:cNvSpPr txBox="1"/>
          <p:nvPr/>
        </p:nvSpPr>
        <p:spPr>
          <a:xfrm>
            <a:off x="838200" y="1412776"/>
            <a:ext cx="11090448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The qualification will also help you to develop learning and skills that can be used in other life and work situations, such as: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can this subject lead to?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0544-F164-75A7-EACA-89535E40FF72}"/>
              </a:ext>
            </a:extLst>
          </p:cNvPr>
          <p:cNvSpPr txBox="1"/>
          <p:nvPr/>
        </p:nvSpPr>
        <p:spPr>
          <a:xfrm>
            <a:off x="838200" y="1412776"/>
            <a:ext cx="11090448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Note: This qualification will </a:t>
            </a:r>
            <a:r>
              <a:rPr lang="en-US" sz="2800" b="1" u="sng" dirty="0">
                <a:latin typeface="Century Gothic" panose="020B0502020202020204" pitchFamily="34" charset="0"/>
              </a:rPr>
              <a:t>NOT</a:t>
            </a:r>
            <a:r>
              <a:rPr lang="en-US" sz="2800" b="1" dirty="0">
                <a:latin typeface="Century Gothic" panose="020B0502020202020204" pitchFamily="34" charset="0"/>
              </a:rPr>
              <a:t> give you the skills and    	 	 knowledge to be a fully qualified car mechanic.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can this subject lead to?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0544-F164-75A7-EACA-89535E40FF72}"/>
              </a:ext>
            </a:extLst>
          </p:cNvPr>
          <p:cNvSpPr txBox="1"/>
          <p:nvPr/>
        </p:nvSpPr>
        <p:spPr>
          <a:xfrm>
            <a:off x="838200" y="1412776"/>
            <a:ext cx="11090448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Note: This qualification will </a:t>
            </a:r>
            <a:r>
              <a:rPr lang="en-US" sz="2800" b="1" u="sng" dirty="0">
                <a:latin typeface="Century Gothic" panose="020B0502020202020204" pitchFamily="34" charset="0"/>
              </a:rPr>
              <a:t>NOT</a:t>
            </a:r>
            <a:r>
              <a:rPr lang="en-US" sz="2800" b="1" dirty="0">
                <a:latin typeface="Century Gothic" panose="020B0502020202020204" pitchFamily="34" charset="0"/>
              </a:rPr>
              <a:t> give you the skills and    	 	 knowledge to be a fully qualified car mechanic.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61DA1-1F42-9BBB-2FBC-6F883C423F9D}"/>
              </a:ext>
            </a:extLst>
          </p:cNvPr>
          <p:cNvSpPr txBox="1"/>
          <p:nvPr/>
        </p:nvSpPr>
        <p:spPr>
          <a:xfrm>
            <a:off x="838200" y="2714414"/>
            <a:ext cx="11090448" cy="97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>
                <a:latin typeface="Century Gothic" panose="020B0502020202020204" pitchFamily="34" charset="0"/>
              </a:rPr>
              <a:t>However,</a:t>
            </a:r>
          </a:p>
        </p:txBody>
      </p:sp>
    </p:spTree>
    <p:extLst>
      <p:ext uri="{BB962C8B-B14F-4D97-AF65-F5344CB8AC3E}">
        <p14:creationId xmlns:p14="http://schemas.microsoft.com/office/powerpoint/2010/main" val="11941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can this subject lead to?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0544-F164-75A7-EACA-89535E40FF72}"/>
              </a:ext>
            </a:extLst>
          </p:cNvPr>
          <p:cNvSpPr txBox="1"/>
          <p:nvPr/>
        </p:nvSpPr>
        <p:spPr>
          <a:xfrm>
            <a:off x="838200" y="1412776"/>
            <a:ext cx="11090448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Note: This qualification will </a:t>
            </a:r>
            <a:r>
              <a:rPr lang="en-US" sz="2800" b="1" u="sng" dirty="0">
                <a:latin typeface="Century Gothic" panose="020B0502020202020204" pitchFamily="34" charset="0"/>
              </a:rPr>
              <a:t>NOT</a:t>
            </a:r>
            <a:r>
              <a:rPr lang="en-US" sz="2800" b="1" dirty="0">
                <a:latin typeface="Century Gothic" panose="020B0502020202020204" pitchFamily="34" charset="0"/>
              </a:rPr>
              <a:t> give you the skills and    	 	 knowledge to be a fully qualified car mechanic.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61DA1-1F42-9BBB-2FBC-6F883C423F9D}"/>
              </a:ext>
            </a:extLst>
          </p:cNvPr>
          <p:cNvSpPr txBox="1"/>
          <p:nvPr/>
        </p:nvSpPr>
        <p:spPr>
          <a:xfrm>
            <a:off x="838200" y="2714414"/>
            <a:ext cx="11090448" cy="97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>
                <a:latin typeface="Century Gothic" panose="020B0502020202020204" pitchFamily="34" charset="0"/>
              </a:rPr>
              <a:t>However,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D13BA-11A1-1C69-C197-BD1CF87D550B}"/>
              </a:ext>
            </a:extLst>
          </p:cNvPr>
          <p:cNvSpPr txBox="1"/>
          <p:nvPr/>
        </p:nvSpPr>
        <p:spPr>
          <a:xfrm>
            <a:off x="838200" y="3573016"/>
            <a:ext cx="11090448" cy="300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>
                <a:latin typeface="Century Gothic" panose="020B0502020202020204" pitchFamily="34" charset="0"/>
              </a:rPr>
              <a:t>A good grade will open opportunities at local colleges to further study Engineering</a:t>
            </a:r>
          </a:p>
        </p:txBody>
      </p:sp>
    </p:spTree>
    <p:extLst>
      <p:ext uri="{BB962C8B-B14F-4D97-AF65-F5344CB8AC3E}">
        <p14:creationId xmlns:p14="http://schemas.microsoft.com/office/powerpoint/2010/main" val="19180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A48B4-A942-A96A-5C6E-571B1B101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916832"/>
            <a:ext cx="94138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024"/>
            <a:ext cx="10515600" cy="668699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052736"/>
            <a:ext cx="10945216" cy="4351338"/>
          </a:xfrm>
        </p:spPr>
        <p:txBody>
          <a:bodyPr rtlCol="0">
            <a:normAutofit fontScale="92500" lnSpcReduction="10000"/>
          </a:bodyPr>
          <a:lstStyle/>
          <a:p>
            <a:pPr rtl="0"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How will I be assessed?</a:t>
            </a:r>
          </a:p>
          <a:p>
            <a:pPr rtl="0"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What skills and knowledge will I learn?</a:t>
            </a:r>
          </a:p>
          <a:p>
            <a:pPr rtl="0"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What employability skills will I develop?</a:t>
            </a:r>
          </a:p>
          <a:p>
            <a:pPr rtl="0"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Where can this subject lead to?</a:t>
            </a:r>
          </a:p>
          <a:p>
            <a:pPr rtl="0">
              <a:lnSpc>
                <a:spcPct val="150000"/>
              </a:lnSpc>
            </a:pPr>
            <a:r>
              <a:rPr lang="en-US" sz="2800" b="1" i="0" dirty="0"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3F3AC1B-F888-5A10-975D-544D08A55184}"/>
              </a:ext>
            </a:extLst>
          </p:cNvPr>
          <p:cNvSpPr/>
          <p:nvPr/>
        </p:nvSpPr>
        <p:spPr>
          <a:xfrm>
            <a:off x="119336" y="1556792"/>
            <a:ext cx="4464496" cy="940525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City College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3486D98-DB7E-B1FC-054C-D4C6785ED63D}"/>
              </a:ext>
            </a:extLst>
          </p:cNvPr>
          <p:cNvSpPr/>
          <p:nvPr/>
        </p:nvSpPr>
        <p:spPr>
          <a:xfrm>
            <a:off x="119336" y="2645320"/>
            <a:ext cx="4464496" cy="940525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Electrical Installation </a:t>
            </a:r>
          </a:p>
        </p:txBody>
      </p:sp>
    </p:spTree>
    <p:extLst>
      <p:ext uri="{BB962C8B-B14F-4D97-AF65-F5344CB8AC3E}">
        <p14:creationId xmlns:p14="http://schemas.microsoft.com/office/powerpoint/2010/main" val="12720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3F3AC1B-F888-5A10-975D-544D08A55184}"/>
              </a:ext>
            </a:extLst>
          </p:cNvPr>
          <p:cNvSpPr/>
          <p:nvPr/>
        </p:nvSpPr>
        <p:spPr>
          <a:xfrm>
            <a:off x="119336" y="1556792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City College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3486D98-DB7E-B1FC-054C-D4C6785ED63D}"/>
              </a:ext>
            </a:extLst>
          </p:cNvPr>
          <p:cNvSpPr/>
          <p:nvPr/>
        </p:nvSpPr>
        <p:spPr>
          <a:xfrm>
            <a:off x="119336" y="2645320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Electrical Installation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D7BA743-377D-A7EC-492E-FD041C9C5585}"/>
              </a:ext>
            </a:extLst>
          </p:cNvPr>
          <p:cNvSpPr/>
          <p:nvPr/>
        </p:nvSpPr>
        <p:spPr>
          <a:xfrm>
            <a:off x="7592856" y="1514590"/>
            <a:ext cx="4394478" cy="98272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Eastleigh College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1D94309-DE56-4747-B5DA-3CC4F8ED6993}"/>
              </a:ext>
            </a:extLst>
          </p:cNvPr>
          <p:cNvSpPr/>
          <p:nvPr/>
        </p:nvSpPr>
        <p:spPr>
          <a:xfrm>
            <a:off x="7592856" y="2603118"/>
            <a:ext cx="4394478" cy="98272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Performing Engineering Operations </a:t>
            </a:r>
          </a:p>
        </p:txBody>
      </p:sp>
    </p:spTree>
    <p:extLst>
      <p:ext uri="{BB962C8B-B14F-4D97-AF65-F5344CB8AC3E}">
        <p14:creationId xmlns:p14="http://schemas.microsoft.com/office/powerpoint/2010/main" val="34831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3F3AC1B-F888-5A10-975D-544D08A55184}"/>
              </a:ext>
            </a:extLst>
          </p:cNvPr>
          <p:cNvSpPr/>
          <p:nvPr/>
        </p:nvSpPr>
        <p:spPr>
          <a:xfrm>
            <a:off x="119336" y="1556792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City College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3486D98-DB7E-B1FC-054C-D4C6785ED63D}"/>
              </a:ext>
            </a:extLst>
          </p:cNvPr>
          <p:cNvSpPr/>
          <p:nvPr/>
        </p:nvSpPr>
        <p:spPr>
          <a:xfrm>
            <a:off x="119336" y="2645320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Electrical Installation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D7BA743-377D-A7EC-492E-FD041C9C5585}"/>
              </a:ext>
            </a:extLst>
          </p:cNvPr>
          <p:cNvSpPr/>
          <p:nvPr/>
        </p:nvSpPr>
        <p:spPr>
          <a:xfrm>
            <a:off x="7592856" y="1514590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Eastleigh College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1D94309-DE56-4747-B5DA-3CC4F8ED6993}"/>
              </a:ext>
            </a:extLst>
          </p:cNvPr>
          <p:cNvSpPr/>
          <p:nvPr/>
        </p:nvSpPr>
        <p:spPr>
          <a:xfrm>
            <a:off x="7592856" y="2603118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Performing Engineering Operations 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0F07AE3-0F13-0DC1-6821-04F3E8865AAD}"/>
              </a:ext>
            </a:extLst>
          </p:cNvPr>
          <p:cNvSpPr/>
          <p:nvPr/>
        </p:nvSpPr>
        <p:spPr>
          <a:xfrm>
            <a:off x="119336" y="3758323"/>
            <a:ext cx="4248472" cy="940525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Fareham College (CEMAST campus)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DB037BD-463E-9C21-C50D-69F06FDFFDA9}"/>
              </a:ext>
            </a:extLst>
          </p:cNvPr>
          <p:cNvSpPr/>
          <p:nvPr/>
        </p:nvSpPr>
        <p:spPr>
          <a:xfrm>
            <a:off x="119336" y="4846851"/>
            <a:ext cx="4248472" cy="1508181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Diploma in Motorsport Vehicle Maintenance and Repair</a:t>
            </a:r>
          </a:p>
        </p:txBody>
      </p:sp>
    </p:spTree>
    <p:extLst>
      <p:ext uri="{BB962C8B-B14F-4D97-AF65-F5344CB8AC3E}">
        <p14:creationId xmlns:p14="http://schemas.microsoft.com/office/powerpoint/2010/main" val="29228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3F3AC1B-F888-5A10-975D-544D08A55184}"/>
              </a:ext>
            </a:extLst>
          </p:cNvPr>
          <p:cNvSpPr/>
          <p:nvPr/>
        </p:nvSpPr>
        <p:spPr>
          <a:xfrm>
            <a:off x="119336" y="1556792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City College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3486D98-DB7E-B1FC-054C-D4C6785ED63D}"/>
              </a:ext>
            </a:extLst>
          </p:cNvPr>
          <p:cNvSpPr/>
          <p:nvPr/>
        </p:nvSpPr>
        <p:spPr>
          <a:xfrm>
            <a:off x="119336" y="2645320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Electrical Installation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D7BA743-377D-A7EC-492E-FD041C9C5585}"/>
              </a:ext>
            </a:extLst>
          </p:cNvPr>
          <p:cNvSpPr/>
          <p:nvPr/>
        </p:nvSpPr>
        <p:spPr>
          <a:xfrm>
            <a:off x="7592856" y="1514590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Eastleigh College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1D94309-DE56-4747-B5DA-3CC4F8ED6993}"/>
              </a:ext>
            </a:extLst>
          </p:cNvPr>
          <p:cNvSpPr/>
          <p:nvPr/>
        </p:nvSpPr>
        <p:spPr>
          <a:xfrm>
            <a:off x="7592856" y="2603118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Performing Engineering Operations 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0F07AE3-0F13-0DC1-6821-04F3E8865AAD}"/>
              </a:ext>
            </a:extLst>
          </p:cNvPr>
          <p:cNvSpPr/>
          <p:nvPr/>
        </p:nvSpPr>
        <p:spPr>
          <a:xfrm>
            <a:off x="119336" y="3758323"/>
            <a:ext cx="4248472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Fareham College (CEMAST campus)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DB037BD-463E-9C21-C50D-69F06FDFFDA9}"/>
              </a:ext>
            </a:extLst>
          </p:cNvPr>
          <p:cNvSpPr/>
          <p:nvPr/>
        </p:nvSpPr>
        <p:spPr>
          <a:xfrm>
            <a:off x="119336" y="4846851"/>
            <a:ext cx="4248472" cy="1508181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Diploma in Motorsport Vehicle Maintenance and Repair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4EAD1428-491A-21C5-4D9F-420B4C9CCEF8}"/>
              </a:ext>
            </a:extLst>
          </p:cNvPr>
          <p:cNvSpPr/>
          <p:nvPr/>
        </p:nvSpPr>
        <p:spPr>
          <a:xfrm>
            <a:off x="7914214" y="3758323"/>
            <a:ext cx="4091134" cy="940525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Barton Peveril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D0E7CB1E-4DF2-0DE3-EA56-E77013DCA05F}"/>
              </a:ext>
            </a:extLst>
          </p:cNvPr>
          <p:cNvSpPr/>
          <p:nvPr/>
        </p:nvSpPr>
        <p:spPr>
          <a:xfrm>
            <a:off x="7914214" y="4846851"/>
            <a:ext cx="4091134" cy="940525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Engineering Extended Certificate </a:t>
            </a:r>
          </a:p>
        </p:txBody>
      </p:sp>
    </p:spTree>
    <p:extLst>
      <p:ext uri="{BB962C8B-B14F-4D97-AF65-F5344CB8AC3E}">
        <p14:creationId xmlns:p14="http://schemas.microsoft.com/office/powerpoint/2010/main" val="22836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3F3AC1B-F888-5A10-975D-544D08A55184}"/>
              </a:ext>
            </a:extLst>
          </p:cNvPr>
          <p:cNvSpPr/>
          <p:nvPr/>
        </p:nvSpPr>
        <p:spPr>
          <a:xfrm>
            <a:off x="119336" y="1556792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City College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3486D98-DB7E-B1FC-054C-D4C6785ED63D}"/>
              </a:ext>
            </a:extLst>
          </p:cNvPr>
          <p:cNvSpPr/>
          <p:nvPr/>
        </p:nvSpPr>
        <p:spPr>
          <a:xfrm>
            <a:off x="119336" y="2645320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Electrical Installation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D7BA743-377D-A7EC-492E-FD041C9C5585}"/>
              </a:ext>
            </a:extLst>
          </p:cNvPr>
          <p:cNvSpPr/>
          <p:nvPr/>
        </p:nvSpPr>
        <p:spPr>
          <a:xfrm>
            <a:off x="7592856" y="1514590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Eastleigh College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1D94309-DE56-4747-B5DA-3CC4F8ED6993}"/>
              </a:ext>
            </a:extLst>
          </p:cNvPr>
          <p:cNvSpPr/>
          <p:nvPr/>
        </p:nvSpPr>
        <p:spPr>
          <a:xfrm>
            <a:off x="7592856" y="2603118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Performing Engineering Operations 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0F07AE3-0F13-0DC1-6821-04F3E8865AAD}"/>
              </a:ext>
            </a:extLst>
          </p:cNvPr>
          <p:cNvSpPr/>
          <p:nvPr/>
        </p:nvSpPr>
        <p:spPr>
          <a:xfrm>
            <a:off x="119336" y="3758323"/>
            <a:ext cx="4248472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Fareham College (CEMAST campus)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DB037BD-463E-9C21-C50D-69F06FDFFDA9}"/>
              </a:ext>
            </a:extLst>
          </p:cNvPr>
          <p:cNvSpPr/>
          <p:nvPr/>
        </p:nvSpPr>
        <p:spPr>
          <a:xfrm>
            <a:off x="119336" y="4846851"/>
            <a:ext cx="4248472" cy="1508181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Diploma in Motorsport Vehicle Maintenance and Repair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4EAD1428-491A-21C5-4D9F-420B4C9CCEF8}"/>
              </a:ext>
            </a:extLst>
          </p:cNvPr>
          <p:cNvSpPr/>
          <p:nvPr/>
        </p:nvSpPr>
        <p:spPr>
          <a:xfrm>
            <a:off x="7914214" y="3758323"/>
            <a:ext cx="4091134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Barton Peveril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D0E7CB1E-4DF2-0DE3-EA56-E77013DCA05F}"/>
              </a:ext>
            </a:extLst>
          </p:cNvPr>
          <p:cNvSpPr/>
          <p:nvPr/>
        </p:nvSpPr>
        <p:spPr>
          <a:xfrm>
            <a:off x="7914214" y="4846851"/>
            <a:ext cx="4091134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Engineering Extended Certificate 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31BDDC5-C346-CC6A-4D29-9E2957EE67D0}"/>
              </a:ext>
            </a:extLst>
          </p:cNvPr>
          <p:cNvSpPr/>
          <p:nvPr/>
        </p:nvSpPr>
        <p:spPr>
          <a:xfrm>
            <a:off x="838200" y="2237704"/>
            <a:ext cx="5097256" cy="92681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Solent University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74FE34A5-4309-59A3-F213-2F872668737C}"/>
              </a:ext>
            </a:extLst>
          </p:cNvPr>
          <p:cNvSpPr/>
          <p:nvPr/>
        </p:nvSpPr>
        <p:spPr>
          <a:xfrm>
            <a:off x="838200" y="3312525"/>
            <a:ext cx="5097256" cy="98272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Renewable Energy Engineering Degree 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(BEng)</a:t>
            </a:r>
          </a:p>
        </p:txBody>
      </p:sp>
    </p:spTree>
    <p:extLst>
      <p:ext uri="{BB962C8B-B14F-4D97-AF65-F5344CB8AC3E}">
        <p14:creationId xmlns:p14="http://schemas.microsoft.com/office/powerpoint/2010/main" val="436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career opportunities or pathways would link directly to this subject?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3F3AC1B-F888-5A10-975D-544D08A55184}"/>
              </a:ext>
            </a:extLst>
          </p:cNvPr>
          <p:cNvSpPr/>
          <p:nvPr/>
        </p:nvSpPr>
        <p:spPr>
          <a:xfrm>
            <a:off x="119336" y="1556792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City College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3486D98-DB7E-B1FC-054C-D4C6785ED63D}"/>
              </a:ext>
            </a:extLst>
          </p:cNvPr>
          <p:cNvSpPr/>
          <p:nvPr/>
        </p:nvSpPr>
        <p:spPr>
          <a:xfrm>
            <a:off x="119336" y="2645320"/>
            <a:ext cx="4464496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Electrical Installation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D7BA743-377D-A7EC-492E-FD041C9C5585}"/>
              </a:ext>
            </a:extLst>
          </p:cNvPr>
          <p:cNvSpPr/>
          <p:nvPr/>
        </p:nvSpPr>
        <p:spPr>
          <a:xfrm>
            <a:off x="7592856" y="1514590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Eastleigh College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1D94309-DE56-4747-B5DA-3CC4F8ED6993}"/>
              </a:ext>
            </a:extLst>
          </p:cNvPr>
          <p:cNvSpPr/>
          <p:nvPr/>
        </p:nvSpPr>
        <p:spPr>
          <a:xfrm>
            <a:off x="7592856" y="2603118"/>
            <a:ext cx="4394478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Performing Engineering Operations 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0F07AE3-0F13-0DC1-6821-04F3E8865AAD}"/>
              </a:ext>
            </a:extLst>
          </p:cNvPr>
          <p:cNvSpPr/>
          <p:nvPr/>
        </p:nvSpPr>
        <p:spPr>
          <a:xfrm>
            <a:off x="119336" y="3758323"/>
            <a:ext cx="4248472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Fareham College (CEMAST campus)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DB037BD-463E-9C21-C50D-69F06FDFFDA9}"/>
              </a:ext>
            </a:extLst>
          </p:cNvPr>
          <p:cNvSpPr/>
          <p:nvPr/>
        </p:nvSpPr>
        <p:spPr>
          <a:xfrm>
            <a:off x="119336" y="4846851"/>
            <a:ext cx="4248472" cy="1508181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Diploma in Motorsport Vehicle Maintenance and Repair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4EAD1428-491A-21C5-4D9F-420B4C9CCEF8}"/>
              </a:ext>
            </a:extLst>
          </p:cNvPr>
          <p:cNvSpPr/>
          <p:nvPr/>
        </p:nvSpPr>
        <p:spPr>
          <a:xfrm>
            <a:off x="7914214" y="3758323"/>
            <a:ext cx="4091134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Barton Peveril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D0E7CB1E-4DF2-0DE3-EA56-E77013DCA05F}"/>
              </a:ext>
            </a:extLst>
          </p:cNvPr>
          <p:cNvSpPr/>
          <p:nvPr/>
        </p:nvSpPr>
        <p:spPr>
          <a:xfrm>
            <a:off x="7914214" y="4846851"/>
            <a:ext cx="4091134" cy="94052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Engineering Extended Certificate 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31BDDC5-C346-CC6A-4D29-9E2957EE67D0}"/>
              </a:ext>
            </a:extLst>
          </p:cNvPr>
          <p:cNvSpPr/>
          <p:nvPr/>
        </p:nvSpPr>
        <p:spPr>
          <a:xfrm>
            <a:off x="838200" y="2237704"/>
            <a:ext cx="5097256" cy="92681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Solent University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74FE34A5-4309-59A3-F213-2F872668737C}"/>
              </a:ext>
            </a:extLst>
          </p:cNvPr>
          <p:cNvSpPr/>
          <p:nvPr/>
        </p:nvSpPr>
        <p:spPr>
          <a:xfrm>
            <a:off x="838200" y="3312525"/>
            <a:ext cx="5097256" cy="982727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Renewable Energy Engineering Degree 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(BEng)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13A96DA5-A508-4143-7839-98B4E684E705}"/>
              </a:ext>
            </a:extLst>
          </p:cNvPr>
          <p:cNvSpPr/>
          <p:nvPr/>
        </p:nvSpPr>
        <p:spPr>
          <a:xfrm>
            <a:off x="6096000" y="2223997"/>
            <a:ext cx="5473382" cy="98272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Southampton University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DBAA64FD-E52B-3771-602E-72C79ACAE82E}"/>
              </a:ext>
            </a:extLst>
          </p:cNvPr>
          <p:cNvSpPr/>
          <p:nvPr/>
        </p:nvSpPr>
        <p:spPr>
          <a:xfrm>
            <a:off x="6096000" y="3312525"/>
            <a:ext cx="5473382" cy="98272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Civil Engineering Degree 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(BEng)</a:t>
            </a:r>
          </a:p>
        </p:txBody>
      </p:sp>
    </p:spTree>
    <p:extLst>
      <p:ext uri="{BB962C8B-B14F-4D97-AF65-F5344CB8AC3E}">
        <p14:creationId xmlns:p14="http://schemas.microsoft.com/office/powerpoint/2010/main" val="1964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273"/>
            <a:ext cx="10515600" cy="114522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different types of Engineer are required to build an airliner?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484528-E9D9-0068-C494-76B5BD1F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3" y="1628800"/>
            <a:ext cx="674573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B7F966-40A6-AF15-2837-DE4873EF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619309"/>
            <a:ext cx="6810970" cy="48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Answer: quite a few!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B7F966-40A6-AF15-2837-DE4873EF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619309"/>
            <a:ext cx="6810970" cy="48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I be assessed?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387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09D025B-5E73-ABCB-D440-96D9AB3B5C83}"/>
              </a:ext>
            </a:extLst>
          </p:cNvPr>
          <p:cNvSpPr/>
          <p:nvPr/>
        </p:nvSpPr>
        <p:spPr>
          <a:xfrm>
            <a:off x="8040216" y="322554"/>
            <a:ext cx="2520280" cy="1512168"/>
          </a:xfrm>
          <a:prstGeom prst="wedgeEllipseCallout">
            <a:avLst>
              <a:gd name="adj1" fmla="val -61146"/>
              <a:gd name="adj2" fmla="val 905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10</a:t>
            </a:r>
          </a:p>
        </p:txBody>
      </p:sp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I be assessed?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09D025B-5E73-ABCB-D440-96D9AB3B5C83}"/>
              </a:ext>
            </a:extLst>
          </p:cNvPr>
          <p:cNvSpPr/>
          <p:nvPr/>
        </p:nvSpPr>
        <p:spPr>
          <a:xfrm>
            <a:off x="8040216" y="322554"/>
            <a:ext cx="2520280" cy="1512168"/>
          </a:xfrm>
          <a:prstGeom prst="wedgeEllipseCallout">
            <a:avLst>
              <a:gd name="adj1" fmla="val -61146"/>
              <a:gd name="adj2" fmla="val 905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10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E269699-EAD9-AC58-D82D-5A8AD491C7A9}"/>
              </a:ext>
            </a:extLst>
          </p:cNvPr>
          <p:cNvSpPr/>
          <p:nvPr/>
        </p:nvSpPr>
        <p:spPr>
          <a:xfrm>
            <a:off x="8472264" y="4001294"/>
            <a:ext cx="2520280" cy="1512168"/>
          </a:xfrm>
          <a:prstGeom prst="wedgeEllipseCallout">
            <a:avLst>
              <a:gd name="adj1" fmla="val -73239"/>
              <a:gd name="adj2" fmla="val -236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11</a:t>
            </a:r>
          </a:p>
        </p:txBody>
      </p:sp>
    </p:spTree>
    <p:extLst>
      <p:ext uri="{BB962C8B-B14F-4D97-AF65-F5344CB8AC3E}">
        <p14:creationId xmlns:p14="http://schemas.microsoft.com/office/powerpoint/2010/main" val="40944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I be assessed?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09D025B-5E73-ABCB-D440-96D9AB3B5C83}"/>
              </a:ext>
            </a:extLst>
          </p:cNvPr>
          <p:cNvSpPr/>
          <p:nvPr/>
        </p:nvSpPr>
        <p:spPr>
          <a:xfrm>
            <a:off x="8040216" y="322554"/>
            <a:ext cx="2520280" cy="1512168"/>
          </a:xfrm>
          <a:prstGeom prst="wedgeEllipseCallout">
            <a:avLst>
              <a:gd name="adj1" fmla="val -61146"/>
              <a:gd name="adj2" fmla="val 905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10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E269699-EAD9-AC58-D82D-5A8AD491C7A9}"/>
              </a:ext>
            </a:extLst>
          </p:cNvPr>
          <p:cNvSpPr/>
          <p:nvPr/>
        </p:nvSpPr>
        <p:spPr>
          <a:xfrm>
            <a:off x="8472264" y="4001294"/>
            <a:ext cx="2520280" cy="1512168"/>
          </a:xfrm>
          <a:prstGeom prst="wedgeEllipseCallout">
            <a:avLst>
              <a:gd name="adj1" fmla="val -73239"/>
              <a:gd name="adj2" fmla="val -236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11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73EAEDE-4D27-0FBB-DF26-D7D4E8136A0E}"/>
              </a:ext>
            </a:extLst>
          </p:cNvPr>
          <p:cNvSpPr/>
          <p:nvPr/>
        </p:nvSpPr>
        <p:spPr>
          <a:xfrm>
            <a:off x="1415480" y="2204864"/>
            <a:ext cx="2808313" cy="1728192"/>
          </a:xfrm>
          <a:prstGeom prst="wedgeEllipseCallout">
            <a:avLst>
              <a:gd name="adj1" fmla="val 73165"/>
              <a:gd name="adj2" fmla="val 19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40% of your final grade as a written exam taken in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Yr11</a:t>
            </a:r>
          </a:p>
        </p:txBody>
      </p:sp>
    </p:spTree>
    <p:extLst>
      <p:ext uri="{BB962C8B-B14F-4D97-AF65-F5344CB8AC3E}">
        <p14:creationId xmlns:p14="http://schemas.microsoft.com/office/powerpoint/2010/main" val="16409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I be assessed?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llout: Double Bent Line 6">
            <a:extLst>
              <a:ext uri="{FF2B5EF4-FFF2-40B4-BE49-F238E27FC236}">
                <a16:creationId xmlns:a16="http://schemas.microsoft.com/office/drawing/2014/main" id="{E720046F-1508-482C-A996-938A8D9FB8AF}"/>
              </a:ext>
            </a:extLst>
          </p:cNvPr>
          <p:cNvSpPr/>
          <p:nvPr/>
        </p:nvSpPr>
        <p:spPr>
          <a:xfrm>
            <a:off x="9732404" y="1916832"/>
            <a:ext cx="1872208" cy="1656184"/>
          </a:xfrm>
          <a:prstGeom prst="borderCallout3">
            <a:avLst>
              <a:gd name="adj1" fmla="val 40786"/>
              <a:gd name="adj2" fmla="val -439"/>
              <a:gd name="adj3" fmla="val 39671"/>
              <a:gd name="adj4" fmla="val -4827"/>
              <a:gd name="adj5" fmla="val 24712"/>
              <a:gd name="adj6" fmla="val -23080"/>
              <a:gd name="adj7" fmla="val -15215"/>
              <a:gd name="adj8" fmla="val -2510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5 written assignments together with a practical task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09D025B-5E73-ABCB-D440-96D9AB3B5C83}"/>
              </a:ext>
            </a:extLst>
          </p:cNvPr>
          <p:cNvSpPr/>
          <p:nvPr/>
        </p:nvSpPr>
        <p:spPr>
          <a:xfrm>
            <a:off x="8040216" y="322554"/>
            <a:ext cx="2520280" cy="1512168"/>
          </a:xfrm>
          <a:prstGeom prst="wedgeEllipseCallout">
            <a:avLst>
              <a:gd name="adj1" fmla="val -61146"/>
              <a:gd name="adj2" fmla="val 905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10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E269699-EAD9-AC58-D82D-5A8AD491C7A9}"/>
              </a:ext>
            </a:extLst>
          </p:cNvPr>
          <p:cNvSpPr/>
          <p:nvPr/>
        </p:nvSpPr>
        <p:spPr>
          <a:xfrm>
            <a:off x="8472264" y="4001294"/>
            <a:ext cx="2520280" cy="1512168"/>
          </a:xfrm>
          <a:prstGeom prst="wedgeEllipseCallout">
            <a:avLst>
              <a:gd name="adj1" fmla="val -73239"/>
              <a:gd name="adj2" fmla="val -236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11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73EAEDE-4D27-0FBB-DF26-D7D4E8136A0E}"/>
              </a:ext>
            </a:extLst>
          </p:cNvPr>
          <p:cNvSpPr/>
          <p:nvPr/>
        </p:nvSpPr>
        <p:spPr>
          <a:xfrm>
            <a:off x="1415480" y="2204864"/>
            <a:ext cx="2808313" cy="1728192"/>
          </a:xfrm>
          <a:prstGeom prst="wedgeEllipseCallout">
            <a:avLst>
              <a:gd name="adj1" fmla="val 73165"/>
              <a:gd name="adj2" fmla="val 19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40% of your final grade as a written exam taken in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Yr11</a:t>
            </a:r>
          </a:p>
        </p:txBody>
      </p:sp>
    </p:spTree>
    <p:extLst>
      <p:ext uri="{BB962C8B-B14F-4D97-AF65-F5344CB8AC3E}">
        <p14:creationId xmlns:p14="http://schemas.microsoft.com/office/powerpoint/2010/main" val="25427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I be assessed?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llout: Double Bent Line 6">
            <a:extLst>
              <a:ext uri="{FF2B5EF4-FFF2-40B4-BE49-F238E27FC236}">
                <a16:creationId xmlns:a16="http://schemas.microsoft.com/office/drawing/2014/main" id="{E720046F-1508-482C-A996-938A8D9FB8AF}"/>
              </a:ext>
            </a:extLst>
          </p:cNvPr>
          <p:cNvSpPr/>
          <p:nvPr/>
        </p:nvSpPr>
        <p:spPr>
          <a:xfrm>
            <a:off x="9732404" y="1916832"/>
            <a:ext cx="1872208" cy="1656184"/>
          </a:xfrm>
          <a:prstGeom prst="borderCallout3">
            <a:avLst>
              <a:gd name="adj1" fmla="val 40786"/>
              <a:gd name="adj2" fmla="val -439"/>
              <a:gd name="adj3" fmla="val 39671"/>
              <a:gd name="adj4" fmla="val -4827"/>
              <a:gd name="adj5" fmla="val 24712"/>
              <a:gd name="adj6" fmla="val -23080"/>
              <a:gd name="adj7" fmla="val -15215"/>
              <a:gd name="adj8" fmla="val -2510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5 written assignments together with a practical task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09D025B-5E73-ABCB-D440-96D9AB3B5C83}"/>
              </a:ext>
            </a:extLst>
          </p:cNvPr>
          <p:cNvSpPr/>
          <p:nvPr/>
        </p:nvSpPr>
        <p:spPr>
          <a:xfrm>
            <a:off x="8040216" y="322554"/>
            <a:ext cx="2520280" cy="1512168"/>
          </a:xfrm>
          <a:prstGeom prst="wedgeEllipseCallout">
            <a:avLst>
              <a:gd name="adj1" fmla="val -61146"/>
              <a:gd name="adj2" fmla="val 905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10</a:t>
            </a:r>
          </a:p>
        </p:txBody>
      </p:sp>
      <p:sp>
        <p:nvSpPr>
          <p:cNvPr id="8" name="Callout: Double Bent Line 7">
            <a:extLst>
              <a:ext uri="{FF2B5EF4-FFF2-40B4-BE49-F238E27FC236}">
                <a16:creationId xmlns:a16="http://schemas.microsoft.com/office/drawing/2014/main" id="{A915EB95-A932-5513-9A2C-E921D0FE8FE1}"/>
              </a:ext>
            </a:extLst>
          </p:cNvPr>
          <p:cNvSpPr/>
          <p:nvPr/>
        </p:nvSpPr>
        <p:spPr>
          <a:xfrm>
            <a:off x="4583832" y="5554010"/>
            <a:ext cx="4401623" cy="827317"/>
          </a:xfrm>
          <a:prstGeom prst="borderCallout3">
            <a:avLst>
              <a:gd name="adj1" fmla="val -34913"/>
              <a:gd name="adj2" fmla="val 120790"/>
              <a:gd name="adj3" fmla="val 45654"/>
              <a:gd name="adj4" fmla="val 113403"/>
              <a:gd name="adj5" fmla="val 48135"/>
              <a:gd name="adj6" fmla="val 110968"/>
              <a:gd name="adj7" fmla="val 48362"/>
              <a:gd name="adj8" fmla="val 995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5 written assignments together with a computer aided design practical task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E269699-EAD9-AC58-D82D-5A8AD491C7A9}"/>
              </a:ext>
            </a:extLst>
          </p:cNvPr>
          <p:cNvSpPr/>
          <p:nvPr/>
        </p:nvSpPr>
        <p:spPr>
          <a:xfrm>
            <a:off x="8472264" y="4001294"/>
            <a:ext cx="2520280" cy="1512168"/>
          </a:xfrm>
          <a:prstGeom prst="wedgeEllipseCallout">
            <a:avLst>
              <a:gd name="adj1" fmla="val -73239"/>
              <a:gd name="adj2" fmla="val -236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11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73EAEDE-4D27-0FBB-DF26-D7D4E8136A0E}"/>
              </a:ext>
            </a:extLst>
          </p:cNvPr>
          <p:cNvSpPr/>
          <p:nvPr/>
        </p:nvSpPr>
        <p:spPr>
          <a:xfrm>
            <a:off x="1415480" y="2204864"/>
            <a:ext cx="2808313" cy="1728192"/>
          </a:xfrm>
          <a:prstGeom prst="wedgeEllipseCallout">
            <a:avLst>
              <a:gd name="adj1" fmla="val 73165"/>
              <a:gd name="adj2" fmla="val 19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40% of your final grade as a written exam taken in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Yr11</a:t>
            </a:r>
          </a:p>
        </p:txBody>
      </p:sp>
    </p:spTree>
    <p:extLst>
      <p:ext uri="{BB962C8B-B14F-4D97-AF65-F5344CB8AC3E}">
        <p14:creationId xmlns:p14="http://schemas.microsoft.com/office/powerpoint/2010/main" val="26896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will I be assessed?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llout: Double Bent Line 6">
            <a:extLst>
              <a:ext uri="{FF2B5EF4-FFF2-40B4-BE49-F238E27FC236}">
                <a16:creationId xmlns:a16="http://schemas.microsoft.com/office/drawing/2014/main" id="{E720046F-1508-482C-A996-938A8D9FB8AF}"/>
              </a:ext>
            </a:extLst>
          </p:cNvPr>
          <p:cNvSpPr/>
          <p:nvPr/>
        </p:nvSpPr>
        <p:spPr>
          <a:xfrm>
            <a:off x="9732404" y="1916832"/>
            <a:ext cx="1872208" cy="1656184"/>
          </a:xfrm>
          <a:prstGeom prst="borderCallout3">
            <a:avLst>
              <a:gd name="adj1" fmla="val 40786"/>
              <a:gd name="adj2" fmla="val -439"/>
              <a:gd name="adj3" fmla="val 39671"/>
              <a:gd name="adj4" fmla="val -4827"/>
              <a:gd name="adj5" fmla="val 24712"/>
              <a:gd name="adj6" fmla="val -23080"/>
              <a:gd name="adj7" fmla="val -15215"/>
              <a:gd name="adj8" fmla="val -2510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5 written assignments together with a practical task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09D025B-5E73-ABCB-D440-96D9AB3B5C83}"/>
              </a:ext>
            </a:extLst>
          </p:cNvPr>
          <p:cNvSpPr/>
          <p:nvPr/>
        </p:nvSpPr>
        <p:spPr>
          <a:xfrm>
            <a:off x="8040216" y="322554"/>
            <a:ext cx="2520280" cy="1512168"/>
          </a:xfrm>
          <a:prstGeom prst="wedgeEllipseCallout">
            <a:avLst>
              <a:gd name="adj1" fmla="val -61146"/>
              <a:gd name="adj2" fmla="val 905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10</a:t>
            </a:r>
          </a:p>
        </p:txBody>
      </p:sp>
      <p:sp>
        <p:nvSpPr>
          <p:cNvPr id="8" name="Callout: Double Bent Line 7">
            <a:extLst>
              <a:ext uri="{FF2B5EF4-FFF2-40B4-BE49-F238E27FC236}">
                <a16:creationId xmlns:a16="http://schemas.microsoft.com/office/drawing/2014/main" id="{A915EB95-A932-5513-9A2C-E921D0FE8FE1}"/>
              </a:ext>
            </a:extLst>
          </p:cNvPr>
          <p:cNvSpPr/>
          <p:nvPr/>
        </p:nvSpPr>
        <p:spPr>
          <a:xfrm>
            <a:off x="4583832" y="5554010"/>
            <a:ext cx="4401623" cy="827317"/>
          </a:xfrm>
          <a:prstGeom prst="borderCallout3">
            <a:avLst>
              <a:gd name="adj1" fmla="val -34913"/>
              <a:gd name="adj2" fmla="val 120790"/>
              <a:gd name="adj3" fmla="val 45654"/>
              <a:gd name="adj4" fmla="val 113403"/>
              <a:gd name="adj5" fmla="val 48135"/>
              <a:gd name="adj6" fmla="val 110968"/>
              <a:gd name="adj7" fmla="val 48362"/>
              <a:gd name="adj8" fmla="val 995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5 written assignments together with a computer aided design practical task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E269699-EAD9-AC58-D82D-5A8AD491C7A9}"/>
              </a:ext>
            </a:extLst>
          </p:cNvPr>
          <p:cNvSpPr/>
          <p:nvPr/>
        </p:nvSpPr>
        <p:spPr>
          <a:xfrm>
            <a:off x="8472264" y="4001294"/>
            <a:ext cx="2520280" cy="1512168"/>
          </a:xfrm>
          <a:prstGeom prst="wedgeEllipseCallout">
            <a:avLst>
              <a:gd name="adj1" fmla="val -73239"/>
              <a:gd name="adj2" fmla="val -236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 of your final grade during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Year 11</a:t>
            </a:r>
          </a:p>
        </p:txBody>
      </p:sp>
      <p:sp>
        <p:nvSpPr>
          <p:cNvPr id="10" name="Callout: Double Bent Line 9">
            <a:extLst>
              <a:ext uri="{FF2B5EF4-FFF2-40B4-BE49-F238E27FC236}">
                <a16:creationId xmlns:a16="http://schemas.microsoft.com/office/drawing/2014/main" id="{04B33FC0-B2D4-51C1-10F0-DC7F62DF30EE}"/>
              </a:ext>
            </a:extLst>
          </p:cNvPr>
          <p:cNvSpPr/>
          <p:nvPr/>
        </p:nvSpPr>
        <p:spPr>
          <a:xfrm>
            <a:off x="1055440" y="4365104"/>
            <a:ext cx="1872208" cy="1148358"/>
          </a:xfrm>
          <a:prstGeom prst="borderCallout3">
            <a:avLst>
              <a:gd name="adj1" fmla="val -48281"/>
              <a:gd name="adj2" fmla="val 72822"/>
              <a:gd name="adj3" fmla="val -12415"/>
              <a:gd name="adj4" fmla="val 59219"/>
              <a:gd name="adj5" fmla="val -9144"/>
              <a:gd name="adj6" fmla="val 57553"/>
              <a:gd name="adj7" fmla="val -110"/>
              <a:gd name="adj8" fmla="val 52762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1 exam lasting 1 ½ hours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73EAEDE-4D27-0FBB-DF26-D7D4E8136A0E}"/>
              </a:ext>
            </a:extLst>
          </p:cNvPr>
          <p:cNvSpPr/>
          <p:nvPr/>
        </p:nvSpPr>
        <p:spPr>
          <a:xfrm>
            <a:off x="1415480" y="2204864"/>
            <a:ext cx="2808313" cy="1728192"/>
          </a:xfrm>
          <a:prstGeom prst="wedgeEllipseCallout">
            <a:avLst>
              <a:gd name="adj1" fmla="val 73165"/>
              <a:gd name="adj2" fmla="val 195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40% of your final grade as a written exam taken in </a:t>
            </a:r>
            <a:r>
              <a:rPr lang="en-GB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Yr11</a:t>
            </a:r>
          </a:p>
        </p:txBody>
      </p:sp>
    </p:spTree>
    <p:extLst>
      <p:ext uri="{BB962C8B-B14F-4D97-AF65-F5344CB8AC3E}">
        <p14:creationId xmlns:p14="http://schemas.microsoft.com/office/powerpoint/2010/main" val="17235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25"/>
            <a:ext cx="10515600" cy="1145224"/>
          </a:xfrm>
        </p:spPr>
        <p:txBody>
          <a:bodyPr rtlCol="0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BTEC Engineering</a:t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skills and knowledge will I learn?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10A85-48C8-7A51-2DA9-A502D67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424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course is for student wanting to develop applied knowledge and practical skills in engineering manufacture -</a:t>
            </a:r>
            <a:endParaRPr lang="en-GB" sz="3200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5097_TF03031010.potx" id="{55BDBD02-C3C1-4651-A524-4AE86438DF87}" vid="{D54E0C5F-0B0B-41B9-97C2-CD0376D896F9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178</TotalTime>
  <Words>1095</Words>
  <Application>Microsoft Office PowerPoint</Application>
  <PresentationFormat>Widescreen</PresentationFormat>
  <Paragraphs>165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Century Schoolbook</vt:lpstr>
      <vt:lpstr>CITY SKETCH 16x9</vt:lpstr>
      <vt:lpstr>BTEC Engineering</vt:lpstr>
      <vt:lpstr>FAQs</vt:lpstr>
      <vt:lpstr>BTEC Engineering How will I be assessed?</vt:lpstr>
      <vt:lpstr>BTEC Engineering How will I be assessed?</vt:lpstr>
      <vt:lpstr>BTEC Engineering How will I be assessed?</vt:lpstr>
      <vt:lpstr>BTEC Engineering How will I be assessed?</vt:lpstr>
      <vt:lpstr>BTEC Engineering How will I be assessed?</vt:lpstr>
      <vt:lpstr>BTEC Engineering How will I be assessed?</vt:lpstr>
      <vt:lpstr>BTEC Engineering What skills and knowledge will I learn?</vt:lpstr>
      <vt:lpstr>BTEC Engineering What skills and knowledge will I learn?</vt:lpstr>
      <vt:lpstr>BTEC Engineering What skills and knowledge will I learn?</vt:lpstr>
      <vt:lpstr>BTEC Engineering What skills and knowledge will I learn?</vt:lpstr>
      <vt:lpstr>BTEC Engineering What employability skills will I develop?</vt:lpstr>
      <vt:lpstr>BTEC Engineering What employability skills will I develop?</vt:lpstr>
      <vt:lpstr>BTEC Engineering What employability skills will I develop?</vt:lpstr>
      <vt:lpstr>BTEC Engineering Where can this subject lead to?</vt:lpstr>
      <vt:lpstr>BTEC Engineering Where can this subject lead to?</vt:lpstr>
      <vt:lpstr>BTEC Engineering Where can this subject lead to?</vt:lpstr>
      <vt:lpstr>BTEC Engineering What career opportunities or pathways would link directly to this subject?</vt:lpstr>
      <vt:lpstr>BTEC Engineering What career opportunities or pathways would link directly to this subject?</vt:lpstr>
      <vt:lpstr>BTEC Engineering What career opportunities or pathways would link directly to this subject?</vt:lpstr>
      <vt:lpstr>BTEC Engineering What career opportunities or pathways would link directly to this subject?</vt:lpstr>
      <vt:lpstr>BTEC Engineering What career opportunities or pathways would link directly to this subject?</vt:lpstr>
      <vt:lpstr>BTEC Engineering What career opportunities or pathways would link directly to this subject?</vt:lpstr>
      <vt:lpstr>BTEC Engineering What career opportunities or pathways would link directly to this subject?</vt:lpstr>
      <vt:lpstr>BTEC Engineering How many different types of Engineer are required to build an airliner?</vt:lpstr>
      <vt:lpstr>BTEC Engineering Answer:</vt:lpstr>
      <vt:lpstr>BTEC Engineering Answer: quite a few!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Engineering</dc:title>
  <dc:creator>Alan Murrell</dc:creator>
  <cp:lastModifiedBy>Alan Murrell</cp:lastModifiedBy>
  <cp:revision>4</cp:revision>
  <dcterms:created xsi:type="dcterms:W3CDTF">2024-01-23T17:50:13Z</dcterms:created>
  <dcterms:modified xsi:type="dcterms:W3CDTF">2024-01-24T08:06:30Z</dcterms:modified>
</cp:coreProperties>
</file>