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1642" r:id="rId2"/>
    <p:sldId id="1645" r:id="rId3"/>
    <p:sldId id="1653" r:id="rId4"/>
    <p:sldId id="1646" r:id="rId5"/>
    <p:sldId id="1647" r:id="rId6"/>
    <p:sldId id="1648" r:id="rId7"/>
    <p:sldId id="165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15" autoAdjust="0"/>
    <p:restoredTop sz="76633" autoAdjust="0"/>
  </p:normalViewPr>
  <p:slideViewPr>
    <p:cSldViewPr snapToGrid="0">
      <p:cViewPr varScale="1">
        <p:scale>
          <a:sx n="69" d="100"/>
          <a:sy n="69" d="100"/>
        </p:scale>
        <p:origin x="139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4CD076-0F3E-413A-B910-F85DE5EB90F8}" type="datetimeFigureOut">
              <a:rPr lang="en-GB" smtClean="0"/>
              <a:t>30/01/2024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6E86B4-35C5-4E93-AD43-1F27A09F4E09}" type="slidenum">
              <a:rPr lang="en-GB" smtClean="0"/>
              <a:t>‹#›</a:t>
            </a:fld>
            <a:endParaRPr lang="en-GB"/>
          </a:p>
        </p:txBody>
      </p:sp>
    </p:spTree>
    <p:extLst>
      <p:ext uri="{BB962C8B-B14F-4D97-AF65-F5344CB8AC3E}">
        <p14:creationId xmlns:p14="http://schemas.microsoft.com/office/powerpoint/2010/main" val="734470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D6E86B4-35C5-4E93-AD43-1F27A09F4E09}" type="slidenum">
              <a:rPr lang="en-GB" smtClean="0"/>
              <a:t>1</a:t>
            </a:fld>
            <a:endParaRPr lang="en-GB"/>
          </a:p>
        </p:txBody>
      </p:sp>
    </p:spTree>
    <p:extLst>
      <p:ext uri="{BB962C8B-B14F-4D97-AF65-F5344CB8AC3E}">
        <p14:creationId xmlns:p14="http://schemas.microsoft.com/office/powerpoint/2010/main" val="125420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D6E86B4-35C5-4E93-AD43-1F27A09F4E09}" type="slidenum">
              <a:rPr lang="en-GB" smtClean="0"/>
              <a:t>2</a:t>
            </a:fld>
            <a:endParaRPr lang="en-GB"/>
          </a:p>
        </p:txBody>
      </p:sp>
    </p:spTree>
    <p:extLst>
      <p:ext uri="{BB962C8B-B14F-4D97-AF65-F5344CB8AC3E}">
        <p14:creationId xmlns:p14="http://schemas.microsoft.com/office/powerpoint/2010/main" val="837096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D6E86B4-35C5-4E93-AD43-1F27A09F4E09}" type="slidenum">
              <a:rPr lang="en-GB" smtClean="0"/>
              <a:t>4</a:t>
            </a:fld>
            <a:endParaRPr lang="en-GB"/>
          </a:p>
        </p:txBody>
      </p:sp>
    </p:spTree>
    <p:extLst>
      <p:ext uri="{BB962C8B-B14F-4D97-AF65-F5344CB8AC3E}">
        <p14:creationId xmlns:p14="http://schemas.microsoft.com/office/powerpoint/2010/main" val="1004491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D6E86B4-35C5-4E93-AD43-1F27A09F4E09}" type="slidenum">
              <a:rPr lang="en-GB" smtClean="0"/>
              <a:t>5</a:t>
            </a:fld>
            <a:endParaRPr lang="en-GB"/>
          </a:p>
        </p:txBody>
      </p:sp>
    </p:spTree>
    <p:extLst>
      <p:ext uri="{BB962C8B-B14F-4D97-AF65-F5344CB8AC3E}">
        <p14:creationId xmlns:p14="http://schemas.microsoft.com/office/powerpoint/2010/main" val="2003940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D6E86B4-35C5-4E93-AD43-1F27A09F4E09}" type="slidenum">
              <a:rPr lang="en-GB" smtClean="0"/>
              <a:t>6</a:t>
            </a:fld>
            <a:endParaRPr lang="en-GB"/>
          </a:p>
        </p:txBody>
      </p:sp>
    </p:spTree>
    <p:extLst>
      <p:ext uri="{BB962C8B-B14F-4D97-AF65-F5344CB8AC3E}">
        <p14:creationId xmlns:p14="http://schemas.microsoft.com/office/powerpoint/2010/main" val="15031053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FAB58-F7B3-4820-BEF3-3A71064EB3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D743E1A-6720-40B4-AC7B-2493B87CBC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483CFC0-DF76-4890-B905-A86E32B08F04}"/>
              </a:ext>
            </a:extLst>
          </p:cNvPr>
          <p:cNvSpPr>
            <a:spLocks noGrp="1"/>
          </p:cNvSpPr>
          <p:nvPr>
            <p:ph type="dt" sz="half" idx="10"/>
          </p:nvPr>
        </p:nvSpPr>
        <p:spPr>
          <a:xfrm>
            <a:off x="838200" y="6356350"/>
            <a:ext cx="2743200" cy="365125"/>
          </a:xfrm>
          <a:prstGeom prst="rect">
            <a:avLst/>
          </a:prstGeom>
        </p:spPr>
        <p:txBody>
          <a:bodyPr/>
          <a:lstStyle/>
          <a:p>
            <a:fld id="{8530DC86-46A1-4B47-93AF-244A9677A37E}" type="datetimeFigureOut">
              <a:rPr lang="en-GB" smtClean="0"/>
              <a:t>30/01/2024</a:t>
            </a:fld>
            <a:endParaRPr lang="en-GB"/>
          </a:p>
        </p:txBody>
      </p:sp>
      <p:sp>
        <p:nvSpPr>
          <p:cNvPr id="5" name="Footer Placeholder 4">
            <a:extLst>
              <a:ext uri="{FF2B5EF4-FFF2-40B4-BE49-F238E27FC236}">
                <a16:creationId xmlns:a16="http://schemas.microsoft.com/office/drawing/2014/main" id="{683681A6-76A3-48C4-AC67-3D08BE73CEB7}"/>
              </a:ext>
            </a:extLst>
          </p:cNvPr>
          <p:cNvSpPr>
            <a:spLocks noGrp="1"/>
          </p:cNvSpPr>
          <p:nvPr>
            <p:ph type="ftr" sz="quarter" idx="11"/>
          </p:nvPr>
        </p:nvSpPr>
        <p:spPr>
          <a:xfrm>
            <a:off x="4038600" y="6356350"/>
            <a:ext cx="4114800" cy="365125"/>
          </a:xfrm>
          <a:prstGeom prst="rect">
            <a:avLst/>
          </a:prstGeom>
        </p:spPr>
        <p:txBody>
          <a:bodyPr/>
          <a:lstStyle>
            <a:lvl1pPr>
              <a:defRPr sz="2800" b="1"/>
            </a:lvl1pPr>
          </a:lstStyle>
          <a:p>
            <a:r>
              <a:rPr lang="en-US"/>
              <a:t>Weston </a:t>
            </a:r>
            <a:r>
              <a:rPr lang="en-US">
                <a:solidFill>
                  <a:srgbClr val="0070C0"/>
                </a:solidFill>
              </a:rPr>
              <a:t>&amp;</a:t>
            </a:r>
            <a:r>
              <a:rPr lang="en-US"/>
              <a:t> Proud</a:t>
            </a:r>
            <a:endParaRPr lang="en-GB"/>
          </a:p>
        </p:txBody>
      </p:sp>
      <p:sp>
        <p:nvSpPr>
          <p:cNvPr id="6" name="Slide Number Placeholder 5">
            <a:extLst>
              <a:ext uri="{FF2B5EF4-FFF2-40B4-BE49-F238E27FC236}">
                <a16:creationId xmlns:a16="http://schemas.microsoft.com/office/drawing/2014/main" id="{EBBBA625-9A94-4ACF-8439-579BA808748D}"/>
              </a:ext>
            </a:extLst>
          </p:cNvPr>
          <p:cNvSpPr>
            <a:spLocks noGrp="1"/>
          </p:cNvSpPr>
          <p:nvPr>
            <p:ph type="sldNum" sz="quarter" idx="12"/>
          </p:nvPr>
        </p:nvSpPr>
        <p:spPr>
          <a:xfrm>
            <a:off x="8610600" y="6356350"/>
            <a:ext cx="2743200" cy="365125"/>
          </a:xfrm>
          <a:prstGeom prst="rect">
            <a:avLst/>
          </a:prstGeom>
        </p:spPr>
        <p:txBody>
          <a:bodyPr/>
          <a:lstStyle/>
          <a:p>
            <a:fld id="{15BEDA81-03EA-4D1C-AD75-F6423F72EEA7}" type="slidenum">
              <a:rPr lang="en-GB" smtClean="0"/>
              <a:t>‹#›</a:t>
            </a:fld>
            <a:endParaRPr lang="en-GB"/>
          </a:p>
        </p:txBody>
      </p:sp>
      <p:pic>
        <p:nvPicPr>
          <p:cNvPr id="7" name="Picture 6" descr="Logo&#10;&#10;Description automatically generated">
            <a:extLst>
              <a:ext uri="{FF2B5EF4-FFF2-40B4-BE49-F238E27FC236}">
                <a16:creationId xmlns:a16="http://schemas.microsoft.com/office/drawing/2014/main" id="{3C5EE63B-3F22-4CCC-B606-DE28A5CED26F}"/>
              </a:ext>
            </a:extLst>
          </p:cNvPr>
          <p:cNvPicPr/>
          <p:nvPr userDrawn="1"/>
        </p:nvPicPr>
        <p:blipFill rotWithShape="1">
          <a:blip r:embed="rId2">
            <a:extLst>
              <a:ext uri="{28A0092B-C50C-407E-A947-70E740481C1C}">
                <a14:useLocalDpi xmlns:a14="http://schemas.microsoft.com/office/drawing/2010/main" val="0"/>
              </a:ext>
            </a:extLst>
          </a:blip>
          <a:srcRect t="20389" b="20682"/>
          <a:stretch/>
        </p:blipFill>
        <p:spPr bwMode="auto">
          <a:xfrm>
            <a:off x="10444480" y="5356629"/>
            <a:ext cx="1818640" cy="1513840"/>
          </a:xfrm>
          <a:prstGeom prst="rect">
            <a:avLst/>
          </a:prstGeom>
          <a:ln>
            <a:noFill/>
          </a:ln>
          <a:extLst>
            <a:ext uri="{53640926-AAD7-44D8-BBD7-CCE9431645EC}">
              <a14:shadowObscured xmlns:a14="http://schemas.microsoft.com/office/drawing/2010/main"/>
            </a:ext>
          </a:extLst>
        </p:spPr>
      </p:pic>
      <p:pic>
        <p:nvPicPr>
          <p:cNvPr id="8" name="Picture 7" descr="Logo&#10;&#10;Description automatically generated">
            <a:extLst>
              <a:ext uri="{FF2B5EF4-FFF2-40B4-BE49-F238E27FC236}">
                <a16:creationId xmlns:a16="http://schemas.microsoft.com/office/drawing/2014/main" id="{3551D232-1802-483A-BA7A-A0C6C76CD918}"/>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3815" y="5793739"/>
            <a:ext cx="794385" cy="1033145"/>
          </a:xfrm>
          <a:prstGeom prst="rect">
            <a:avLst/>
          </a:prstGeom>
        </p:spPr>
      </p:pic>
    </p:spTree>
    <p:extLst>
      <p:ext uri="{BB962C8B-B14F-4D97-AF65-F5344CB8AC3E}">
        <p14:creationId xmlns:p14="http://schemas.microsoft.com/office/powerpoint/2010/main" val="894820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896C6-4B59-4C5E-AA11-F186C4A2508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C624600-8BD2-4CF5-8C9F-3DB96EF547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89FF1A-FD1F-47D2-B22C-DB64BEB9F804}"/>
              </a:ext>
            </a:extLst>
          </p:cNvPr>
          <p:cNvSpPr>
            <a:spLocks noGrp="1"/>
          </p:cNvSpPr>
          <p:nvPr>
            <p:ph type="dt" sz="half" idx="10"/>
          </p:nvPr>
        </p:nvSpPr>
        <p:spPr>
          <a:xfrm>
            <a:off x="838200" y="6356350"/>
            <a:ext cx="2743200" cy="365125"/>
          </a:xfrm>
          <a:prstGeom prst="rect">
            <a:avLst/>
          </a:prstGeom>
        </p:spPr>
        <p:txBody>
          <a:bodyPr/>
          <a:lstStyle/>
          <a:p>
            <a:fld id="{8530DC86-46A1-4B47-93AF-244A9677A37E}" type="datetimeFigureOut">
              <a:rPr lang="en-GB" smtClean="0"/>
              <a:t>30/01/2024</a:t>
            </a:fld>
            <a:endParaRPr lang="en-GB"/>
          </a:p>
        </p:txBody>
      </p:sp>
      <p:sp>
        <p:nvSpPr>
          <p:cNvPr id="5" name="Footer Placeholder 4">
            <a:extLst>
              <a:ext uri="{FF2B5EF4-FFF2-40B4-BE49-F238E27FC236}">
                <a16:creationId xmlns:a16="http://schemas.microsoft.com/office/drawing/2014/main" id="{69E7ED87-3371-470B-A97D-525AB847759D}"/>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77420587-0DD2-45A7-BB59-5D97F8B091BB}"/>
              </a:ext>
            </a:extLst>
          </p:cNvPr>
          <p:cNvSpPr>
            <a:spLocks noGrp="1"/>
          </p:cNvSpPr>
          <p:nvPr>
            <p:ph type="sldNum" sz="quarter" idx="12"/>
          </p:nvPr>
        </p:nvSpPr>
        <p:spPr>
          <a:xfrm>
            <a:off x="8610600" y="6356350"/>
            <a:ext cx="2743200" cy="365125"/>
          </a:xfrm>
          <a:prstGeom prst="rect">
            <a:avLst/>
          </a:prstGeom>
        </p:spPr>
        <p:txBody>
          <a:bodyPr/>
          <a:lstStyle/>
          <a:p>
            <a:fld id="{15BEDA81-03EA-4D1C-AD75-F6423F72EEA7}" type="slidenum">
              <a:rPr lang="en-GB" smtClean="0"/>
              <a:t>‹#›</a:t>
            </a:fld>
            <a:endParaRPr lang="en-GB"/>
          </a:p>
        </p:txBody>
      </p:sp>
      <p:sp>
        <p:nvSpPr>
          <p:cNvPr id="7" name="Footer Placeholder 4">
            <a:extLst>
              <a:ext uri="{FF2B5EF4-FFF2-40B4-BE49-F238E27FC236}">
                <a16:creationId xmlns:a16="http://schemas.microsoft.com/office/drawing/2014/main" id="{BBF94CA7-4B68-4EF1-B782-D97E45F479ED}"/>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2800" b="1"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Weston </a:t>
            </a:r>
            <a:r>
              <a:rPr lang="en-US">
                <a:solidFill>
                  <a:srgbClr val="0070C0"/>
                </a:solidFill>
              </a:rPr>
              <a:t>&amp;</a:t>
            </a:r>
            <a:r>
              <a:rPr lang="en-US"/>
              <a:t> Proud</a:t>
            </a:r>
            <a:endParaRPr lang="en-GB"/>
          </a:p>
        </p:txBody>
      </p:sp>
      <p:pic>
        <p:nvPicPr>
          <p:cNvPr id="8" name="Picture 7" descr="Logo&#10;&#10;Description automatically generated">
            <a:extLst>
              <a:ext uri="{FF2B5EF4-FFF2-40B4-BE49-F238E27FC236}">
                <a16:creationId xmlns:a16="http://schemas.microsoft.com/office/drawing/2014/main" id="{16EA8A73-1B2F-48AB-93C7-B2AFE5D0DE4C}"/>
              </a:ext>
            </a:extLst>
          </p:cNvPr>
          <p:cNvPicPr/>
          <p:nvPr userDrawn="1"/>
        </p:nvPicPr>
        <p:blipFill rotWithShape="1">
          <a:blip r:embed="rId2">
            <a:extLst>
              <a:ext uri="{28A0092B-C50C-407E-A947-70E740481C1C}">
                <a14:useLocalDpi xmlns:a14="http://schemas.microsoft.com/office/drawing/2010/main" val="0"/>
              </a:ext>
            </a:extLst>
          </a:blip>
          <a:srcRect t="20389" b="20682"/>
          <a:stretch/>
        </p:blipFill>
        <p:spPr bwMode="auto">
          <a:xfrm>
            <a:off x="10444480" y="5356629"/>
            <a:ext cx="1818640" cy="1513840"/>
          </a:xfrm>
          <a:prstGeom prst="rect">
            <a:avLst/>
          </a:prstGeom>
          <a:ln>
            <a:noFill/>
          </a:ln>
          <a:extLst>
            <a:ext uri="{53640926-AAD7-44D8-BBD7-CCE9431645EC}">
              <a14:shadowObscured xmlns:a14="http://schemas.microsoft.com/office/drawing/2010/main"/>
            </a:ext>
          </a:extLst>
        </p:spPr>
      </p:pic>
      <p:pic>
        <p:nvPicPr>
          <p:cNvPr id="9" name="Picture 8" descr="Logo&#10;&#10;Description automatically generated">
            <a:extLst>
              <a:ext uri="{FF2B5EF4-FFF2-40B4-BE49-F238E27FC236}">
                <a16:creationId xmlns:a16="http://schemas.microsoft.com/office/drawing/2014/main" id="{469A1D5D-F0E9-4A96-ACBA-13F29A2DB008}"/>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3815" y="5793739"/>
            <a:ext cx="794385" cy="1033145"/>
          </a:xfrm>
          <a:prstGeom prst="rect">
            <a:avLst/>
          </a:prstGeom>
        </p:spPr>
      </p:pic>
    </p:spTree>
    <p:extLst>
      <p:ext uri="{BB962C8B-B14F-4D97-AF65-F5344CB8AC3E}">
        <p14:creationId xmlns:p14="http://schemas.microsoft.com/office/powerpoint/2010/main" val="4033964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D91C33-5A0E-4FB4-9254-D2F4A927D16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4CB729-DB6C-4024-A0F5-455CB0C0810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D3FAAC-1094-4F72-9550-72886036BAEA}"/>
              </a:ext>
            </a:extLst>
          </p:cNvPr>
          <p:cNvSpPr>
            <a:spLocks noGrp="1"/>
          </p:cNvSpPr>
          <p:nvPr>
            <p:ph type="dt" sz="half" idx="10"/>
          </p:nvPr>
        </p:nvSpPr>
        <p:spPr>
          <a:xfrm>
            <a:off x="838200" y="6356350"/>
            <a:ext cx="2743200" cy="365125"/>
          </a:xfrm>
          <a:prstGeom prst="rect">
            <a:avLst/>
          </a:prstGeom>
        </p:spPr>
        <p:txBody>
          <a:bodyPr/>
          <a:lstStyle/>
          <a:p>
            <a:fld id="{8530DC86-46A1-4B47-93AF-244A9677A37E}" type="datetimeFigureOut">
              <a:rPr lang="en-GB" smtClean="0"/>
              <a:t>30/01/2024</a:t>
            </a:fld>
            <a:endParaRPr lang="en-GB"/>
          </a:p>
        </p:txBody>
      </p:sp>
      <p:sp>
        <p:nvSpPr>
          <p:cNvPr id="5" name="Footer Placeholder 4">
            <a:extLst>
              <a:ext uri="{FF2B5EF4-FFF2-40B4-BE49-F238E27FC236}">
                <a16:creationId xmlns:a16="http://schemas.microsoft.com/office/drawing/2014/main" id="{0C92525A-D62E-4237-9446-1D99B5AA3E80}"/>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D1530699-5F77-40FF-BCA1-0C3F5D59774C}"/>
              </a:ext>
            </a:extLst>
          </p:cNvPr>
          <p:cNvSpPr>
            <a:spLocks noGrp="1"/>
          </p:cNvSpPr>
          <p:nvPr>
            <p:ph type="sldNum" sz="quarter" idx="12"/>
          </p:nvPr>
        </p:nvSpPr>
        <p:spPr>
          <a:xfrm>
            <a:off x="8610600" y="6356350"/>
            <a:ext cx="2743200" cy="365125"/>
          </a:xfrm>
          <a:prstGeom prst="rect">
            <a:avLst/>
          </a:prstGeom>
        </p:spPr>
        <p:txBody>
          <a:bodyPr/>
          <a:lstStyle/>
          <a:p>
            <a:fld id="{15BEDA81-03EA-4D1C-AD75-F6423F72EEA7}" type="slidenum">
              <a:rPr lang="en-GB" smtClean="0"/>
              <a:t>‹#›</a:t>
            </a:fld>
            <a:endParaRPr lang="en-GB"/>
          </a:p>
        </p:txBody>
      </p:sp>
      <p:sp>
        <p:nvSpPr>
          <p:cNvPr id="7" name="Footer Placeholder 4">
            <a:extLst>
              <a:ext uri="{FF2B5EF4-FFF2-40B4-BE49-F238E27FC236}">
                <a16:creationId xmlns:a16="http://schemas.microsoft.com/office/drawing/2014/main" id="{61F8625E-452A-4420-9F9E-4EE32D531603}"/>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2800" b="1"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Weston </a:t>
            </a:r>
            <a:r>
              <a:rPr lang="en-US">
                <a:solidFill>
                  <a:srgbClr val="0070C0"/>
                </a:solidFill>
              </a:rPr>
              <a:t>&amp;</a:t>
            </a:r>
            <a:r>
              <a:rPr lang="en-US"/>
              <a:t> Proud</a:t>
            </a:r>
            <a:endParaRPr lang="en-GB"/>
          </a:p>
        </p:txBody>
      </p:sp>
      <p:pic>
        <p:nvPicPr>
          <p:cNvPr id="8" name="Picture 7" descr="Logo&#10;&#10;Description automatically generated">
            <a:extLst>
              <a:ext uri="{FF2B5EF4-FFF2-40B4-BE49-F238E27FC236}">
                <a16:creationId xmlns:a16="http://schemas.microsoft.com/office/drawing/2014/main" id="{F478F088-3815-4307-951B-85BC348E1A16}"/>
              </a:ext>
            </a:extLst>
          </p:cNvPr>
          <p:cNvPicPr/>
          <p:nvPr userDrawn="1"/>
        </p:nvPicPr>
        <p:blipFill rotWithShape="1">
          <a:blip r:embed="rId2">
            <a:extLst>
              <a:ext uri="{28A0092B-C50C-407E-A947-70E740481C1C}">
                <a14:useLocalDpi xmlns:a14="http://schemas.microsoft.com/office/drawing/2010/main" val="0"/>
              </a:ext>
            </a:extLst>
          </a:blip>
          <a:srcRect t="20389" b="20682"/>
          <a:stretch/>
        </p:blipFill>
        <p:spPr bwMode="auto">
          <a:xfrm>
            <a:off x="10444480" y="5356629"/>
            <a:ext cx="1818640" cy="1513840"/>
          </a:xfrm>
          <a:prstGeom prst="rect">
            <a:avLst/>
          </a:prstGeom>
          <a:ln>
            <a:noFill/>
          </a:ln>
          <a:extLst>
            <a:ext uri="{53640926-AAD7-44D8-BBD7-CCE9431645EC}">
              <a14:shadowObscured xmlns:a14="http://schemas.microsoft.com/office/drawing/2010/main"/>
            </a:ext>
          </a:extLst>
        </p:spPr>
      </p:pic>
      <p:pic>
        <p:nvPicPr>
          <p:cNvPr id="9" name="Picture 8" descr="Logo&#10;&#10;Description automatically generated">
            <a:extLst>
              <a:ext uri="{FF2B5EF4-FFF2-40B4-BE49-F238E27FC236}">
                <a16:creationId xmlns:a16="http://schemas.microsoft.com/office/drawing/2014/main" id="{B9EC7E0B-9BBD-44B3-83C6-BA344540CDC1}"/>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3815" y="5793739"/>
            <a:ext cx="794385" cy="1033145"/>
          </a:xfrm>
          <a:prstGeom prst="rect">
            <a:avLst/>
          </a:prstGeom>
        </p:spPr>
      </p:pic>
    </p:spTree>
    <p:extLst>
      <p:ext uri="{BB962C8B-B14F-4D97-AF65-F5344CB8AC3E}">
        <p14:creationId xmlns:p14="http://schemas.microsoft.com/office/powerpoint/2010/main" val="3752527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03C45-A4BA-4251-848A-7D5C96E9FF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662021-CAE7-41FC-861B-68EDF14635BA}"/>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676421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2F3F3-E5BF-4FB2-A295-70CB5A293B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862070B-59A7-47DB-A0E7-E6CD149C72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AC7EFA1-71C9-49CC-8B6C-D0AA435F0798}"/>
              </a:ext>
            </a:extLst>
          </p:cNvPr>
          <p:cNvSpPr>
            <a:spLocks noGrp="1"/>
          </p:cNvSpPr>
          <p:nvPr>
            <p:ph type="dt" sz="half" idx="10"/>
          </p:nvPr>
        </p:nvSpPr>
        <p:spPr>
          <a:xfrm>
            <a:off x="838200" y="6356350"/>
            <a:ext cx="2743200" cy="365125"/>
          </a:xfrm>
          <a:prstGeom prst="rect">
            <a:avLst/>
          </a:prstGeom>
        </p:spPr>
        <p:txBody>
          <a:bodyPr/>
          <a:lstStyle/>
          <a:p>
            <a:fld id="{8530DC86-46A1-4B47-93AF-244A9677A37E}" type="datetimeFigureOut">
              <a:rPr lang="en-GB" smtClean="0"/>
              <a:t>30/01/2024</a:t>
            </a:fld>
            <a:endParaRPr lang="en-GB"/>
          </a:p>
        </p:txBody>
      </p:sp>
      <p:sp>
        <p:nvSpPr>
          <p:cNvPr id="5" name="Footer Placeholder 4">
            <a:extLst>
              <a:ext uri="{FF2B5EF4-FFF2-40B4-BE49-F238E27FC236}">
                <a16:creationId xmlns:a16="http://schemas.microsoft.com/office/drawing/2014/main" id="{E494E0D5-BAC0-4E2B-B85A-1FA8519DFE5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81D72B7F-9D77-4F4A-8C22-E572A949AFC7}"/>
              </a:ext>
            </a:extLst>
          </p:cNvPr>
          <p:cNvSpPr>
            <a:spLocks noGrp="1"/>
          </p:cNvSpPr>
          <p:nvPr>
            <p:ph type="sldNum" sz="quarter" idx="12"/>
          </p:nvPr>
        </p:nvSpPr>
        <p:spPr>
          <a:xfrm>
            <a:off x="8610600" y="6356350"/>
            <a:ext cx="2743200" cy="365125"/>
          </a:xfrm>
          <a:prstGeom prst="rect">
            <a:avLst/>
          </a:prstGeom>
        </p:spPr>
        <p:txBody>
          <a:bodyPr/>
          <a:lstStyle/>
          <a:p>
            <a:fld id="{15BEDA81-03EA-4D1C-AD75-F6423F72EEA7}" type="slidenum">
              <a:rPr lang="en-GB" smtClean="0"/>
              <a:t>‹#›</a:t>
            </a:fld>
            <a:endParaRPr lang="en-GB"/>
          </a:p>
        </p:txBody>
      </p:sp>
      <p:sp>
        <p:nvSpPr>
          <p:cNvPr id="7" name="Footer Placeholder 4">
            <a:extLst>
              <a:ext uri="{FF2B5EF4-FFF2-40B4-BE49-F238E27FC236}">
                <a16:creationId xmlns:a16="http://schemas.microsoft.com/office/drawing/2014/main" id="{92A6E743-F6E9-415A-BF91-3AEB604A5333}"/>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2800" b="1"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Weston </a:t>
            </a:r>
            <a:r>
              <a:rPr lang="en-US">
                <a:solidFill>
                  <a:srgbClr val="0070C0"/>
                </a:solidFill>
              </a:rPr>
              <a:t>&amp;</a:t>
            </a:r>
            <a:r>
              <a:rPr lang="en-US"/>
              <a:t> Proud</a:t>
            </a:r>
            <a:endParaRPr lang="en-GB"/>
          </a:p>
        </p:txBody>
      </p:sp>
      <p:pic>
        <p:nvPicPr>
          <p:cNvPr id="8" name="Picture 7" descr="Logo&#10;&#10;Description automatically generated">
            <a:extLst>
              <a:ext uri="{FF2B5EF4-FFF2-40B4-BE49-F238E27FC236}">
                <a16:creationId xmlns:a16="http://schemas.microsoft.com/office/drawing/2014/main" id="{E6BF365E-44B0-464D-8511-233871D93938}"/>
              </a:ext>
            </a:extLst>
          </p:cNvPr>
          <p:cNvPicPr/>
          <p:nvPr userDrawn="1"/>
        </p:nvPicPr>
        <p:blipFill rotWithShape="1">
          <a:blip r:embed="rId2">
            <a:extLst>
              <a:ext uri="{28A0092B-C50C-407E-A947-70E740481C1C}">
                <a14:useLocalDpi xmlns:a14="http://schemas.microsoft.com/office/drawing/2010/main" val="0"/>
              </a:ext>
            </a:extLst>
          </a:blip>
          <a:srcRect t="20389" b="20682"/>
          <a:stretch/>
        </p:blipFill>
        <p:spPr bwMode="auto">
          <a:xfrm>
            <a:off x="10444480" y="5356629"/>
            <a:ext cx="1818640" cy="1513840"/>
          </a:xfrm>
          <a:prstGeom prst="rect">
            <a:avLst/>
          </a:prstGeom>
          <a:ln>
            <a:noFill/>
          </a:ln>
          <a:extLst>
            <a:ext uri="{53640926-AAD7-44D8-BBD7-CCE9431645EC}">
              <a14:shadowObscured xmlns:a14="http://schemas.microsoft.com/office/drawing/2010/main"/>
            </a:ext>
          </a:extLst>
        </p:spPr>
      </p:pic>
      <p:pic>
        <p:nvPicPr>
          <p:cNvPr id="9" name="Picture 8" descr="Logo&#10;&#10;Description automatically generated">
            <a:extLst>
              <a:ext uri="{FF2B5EF4-FFF2-40B4-BE49-F238E27FC236}">
                <a16:creationId xmlns:a16="http://schemas.microsoft.com/office/drawing/2014/main" id="{857B7191-C9BC-498E-B084-CAAB9EEB406B}"/>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3815" y="5793739"/>
            <a:ext cx="794385" cy="1033145"/>
          </a:xfrm>
          <a:prstGeom prst="rect">
            <a:avLst/>
          </a:prstGeom>
        </p:spPr>
      </p:pic>
    </p:spTree>
    <p:extLst>
      <p:ext uri="{BB962C8B-B14F-4D97-AF65-F5344CB8AC3E}">
        <p14:creationId xmlns:p14="http://schemas.microsoft.com/office/powerpoint/2010/main" val="1647317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08F4F-08D2-4658-BB67-C885E1A0485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E5EDDED-C901-4679-8D0C-3E8311AEB53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C710B06-F6EF-45F7-8C1C-5A10D117D41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E258B24-389D-4746-98F3-F66BDE956309}"/>
              </a:ext>
            </a:extLst>
          </p:cNvPr>
          <p:cNvSpPr>
            <a:spLocks noGrp="1"/>
          </p:cNvSpPr>
          <p:nvPr>
            <p:ph type="dt" sz="half" idx="10"/>
          </p:nvPr>
        </p:nvSpPr>
        <p:spPr>
          <a:xfrm>
            <a:off x="838200" y="6356350"/>
            <a:ext cx="2743200" cy="365125"/>
          </a:xfrm>
          <a:prstGeom prst="rect">
            <a:avLst/>
          </a:prstGeom>
        </p:spPr>
        <p:txBody>
          <a:bodyPr/>
          <a:lstStyle/>
          <a:p>
            <a:fld id="{8530DC86-46A1-4B47-93AF-244A9677A37E}" type="datetimeFigureOut">
              <a:rPr lang="en-GB" smtClean="0"/>
              <a:t>30/01/2024</a:t>
            </a:fld>
            <a:endParaRPr lang="en-GB"/>
          </a:p>
        </p:txBody>
      </p:sp>
      <p:sp>
        <p:nvSpPr>
          <p:cNvPr id="6" name="Footer Placeholder 5">
            <a:extLst>
              <a:ext uri="{FF2B5EF4-FFF2-40B4-BE49-F238E27FC236}">
                <a16:creationId xmlns:a16="http://schemas.microsoft.com/office/drawing/2014/main" id="{9B96FF71-9611-470B-BA64-26102EE3F7D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CECB35A8-5307-44B5-859D-21C4A31E5DB2}"/>
              </a:ext>
            </a:extLst>
          </p:cNvPr>
          <p:cNvSpPr>
            <a:spLocks noGrp="1"/>
          </p:cNvSpPr>
          <p:nvPr>
            <p:ph type="sldNum" sz="quarter" idx="12"/>
          </p:nvPr>
        </p:nvSpPr>
        <p:spPr>
          <a:xfrm>
            <a:off x="8610600" y="6356350"/>
            <a:ext cx="2743200" cy="365125"/>
          </a:xfrm>
          <a:prstGeom prst="rect">
            <a:avLst/>
          </a:prstGeom>
        </p:spPr>
        <p:txBody>
          <a:bodyPr/>
          <a:lstStyle/>
          <a:p>
            <a:fld id="{15BEDA81-03EA-4D1C-AD75-F6423F72EEA7}" type="slidenum">
              <a:rPr lang="en-GB" smtClean="0"/>
              <a:t>‹#›</a:t>
            </a:fld>
            <a:endParaRPr lang="en-GB"/>
          </a:p>
        </p:txBody>
      </p:sp>
      <p:sp>
        <p:nvSpPr>
          <p:cNvPr id="8" name="Footer Placeholder 4">
            <a:extLst>
              <a:ext uri="{FF2B5EF4-FFF2-40B4-BE49-F238E27FC236}">
                <a16:creationId xmlns:a16="http://schemas.microsoft.com/office/drawing/2014/main" id="{0CA52BA3-7427-482A-BB68-C698875D5A2D}"/>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2800" b="1"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Weston </a:t>
            </a:r>
            <a:r>
              <a:rPr lang="en-US">
                <a:solidFill>
                  <a:srgbClr val="0070C0"/>
                </a:solidFill>
              </a:rPr>
              <a:t>&amp;</a:t>
            </a:r>
            <a:r>
              <a:rPr lang="en-US"/>
              <a:t> Proud</a:t>
            </a:r>
            <a:endParaRPr lang="en-GB"/>
          </a:p>
        </p:txBody>
      </p:sp>
      <p:pic>
        <p:nvPicPr>
          <p:cNvPr id="9" name="Picture 8" descr="Logo&#10;&#10;Description automatically generated">
            <a:extLst>
              <a:ext uri="{FF2B5EF4-FFF2-40B4-BE49-F238E27FC236}">
                <a16:creationId xmlns:a16="http://schemas.microsoft.com/office/drawing/2014/main" id="{BE895C99-075B-4821-A1E1-5E4EEFFB1ECA}"/>
              </a:ext>
            </a:extLst>
          </p:cNvPr>
          <p:cNvPicPr/>
          <p:nvPr userDrawn="1"/>
        </p:nvPicPr>
        <p:blipFill rotWithShape="1">
          <a:blip r:embed="rId2">
            <a:extLst>
              <a:ext uri="{28A0092B-C50C-407E-A947-70E740481C1C}">
                <a14:useLocalDpi xmlns:a14="http://schemas.microsoft.com/office/drawing/2010/main" val="0"/>
              </a:ext>
            </a:extLst>
          </a:blip>
          <a:srcRect t="20389" b="20682"/>
          <a:stretch/>
        </p:blipFill>
        <p:spPr bwMode="auto">
          <a:xfrm>
            <a:off x="10444480" y="5356629"/>
            <a:ext cx="1818640" cy="1513840"/>
          </a:xfrm>
          <a:prstGeom prst="rect">
            <a:avLst/>
          </a:prstGeom>
          <a:ln>
            <a:noFill/>
          </a:ln>
          <a:extLst>
            <a:ext uri="{53640926-AAD7-44D8-BBD7-CCE9431645EC}">
              <a14:shadowObscured xmlns:a14="http://schemas.microsoft.com/office/drawing/2010/main"/>
            </a:ext>
          </a:extLst>
        </p:spPr>
      </p:pic>
      <p:pic>
        <p:nvPicPr>
          <p:cNvPr id="10" name="Picture 9" descr="Logo&#10;&#10;Description automatically generated">
            <a:extLst>
              <a:ext uri="{FF2B5EF4-FFF2-40B4-BE49-F238E27FC236}">
                <a16:creationId xmlns:a16="http://schemas.microsoft.com/office/drawing/2014/main" id="{F43D8737-E0AD-4A68-9119-9B5CECB429B1}"/>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3815" y="5793739"/>
            <a:ext cx="794385" cy="1033145"/>
          </a:xfrm>
          <a:prstGeom prst="rect">
            <a:avLst/>
          </a:prstGeom>
        </p:spPr>
      </p:pic>
    </p:spTree>
    <p:extLst>
      <p:ext uri="{BB962C8B-B14F-4D97-AF65-F5344CB8AC3E}">
        <p14:creationId xmlns:p14="http://schemas.microsoft.com/office/powerpoint/2010/main" val="1836700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698CE-456F-40BD-9001-306051F9D98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EACC5A3-2C5C-4E6A-A739-B2938B7CE7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2A444A7-3CD9-4815-9D74-3CD2764EFFD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E241A19-5BAC-4757-8494-C255E79DD4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B68E0C5-1C8F-46F4-A057-E97475267E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2FB6688-69C0-42C5-A313-BF2D77BB4A05}"/>
              </a:ext>
            </a:extLst>
          </p:cNvPr>
          <p:cNvSpPr>
            <a:spLocks noGrp="1"/>
          </p:cNvSpPr>
          <p:nvPr>
            <p:ph type="dt" sz="half" idx="10"/>
          </p:nvPr>
        </p:nvSpPr>
        <p:spPr>
          <a:xfrm>
            <a:off x="838200" y="6356350"/>
            <a:ext cx="2743200" cy="365125"/>
          </a:xfrm>
          <a:prstGeom prst="rect">
            <a:avLst/>
          </a:prstGeom>
        </p:spPr>
        <p:txBody>
          <a:bodyPr/>
          <a:lstStyle/>
          <a:p>
            <a:fld id="{8530DC86-46A1-4B47-93AF-244A9677A37E}" type="datetimeFigureOut">
              <a:rPr lang="en-GB" smtClean="0"/>
              <a:t>30/01/2024</a:t>
            </a:fld>
            <a:endParaRPr lang="en-GB"/>
          </a:p>
        </p:txBody>
      </p:sp>
      <p:sp>
        <p:nvSpPr>
          <p:cNvPr id="8" name="Footer Placeholder 7">
            <a:extLst>
              <a:ext uri="{FF2B5EF4-FFF2-40B4-BE49-F238E27FC236}">
                <a16:creationId xmlns:a16="http://schemas.microsoft.com/office/drawing/2014/main" id="{DBBA9CC6-71F2-48C4-9BF2-EB916190BE4E}"/>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44575976-5427-4C29-ABA9-77DE0F4671CE}"/>
              </a:ext>
            </a:extLst>
          </p:cNvPr>
          <p:cNvSpPr>
            <a:spLocks noGrp="1"/>
          </p:cNvSpPr>
          <p:nvPr>
            <p:ph type="sldNum" sz="quarter" idx="12"/>
          </p:nvPr>
        </p:nvSpPr>
        <p:spPr>
          <a:xfrm>
            <a:off x="8610600" y="6356350"/>
            <a:ext cx="2743200" cy="365125"/>
          </a:xfrm>
          <a:prstGeom prst="rect">
            <a:avLst/>
          </a:prstGeom>
        </p:spPr>
        <p:txBody>
          <a:bodyPr/>
          <a:lstStyle/>
          <a:p>
            <a:fld id="{15BEDA81-03EA-4D1C-AD75-F6423F72EEA7}" type="slidenum">
              <a:rPr lang="en-GB" smtClean="0"/>
              <a:t>‹#›</a:t>
            </a:fld>
            <a:endParaRPr lang="en-GB"/>
          </a:p>
        </p:txBody>
      </p:sp>
      <p:sp>
        <p:nvSpPr>
          <p:cNvPr id="10" name="Footer Placeholder 4">
            <a:extLst>
              <a:ext uri="{FF2B5EF4-FFF2-40B4-BE49-F238E27FC236}">
                <a16:creationId xmlns:a16="http://schemas.microsoft.com/office/drawing/2014/main" id="{2C2C0F79-48E5-412D-9653-6E5DF2001290}"/>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2800" b="1"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Weston </a:t>
            </a:r>
            <a:r>
              <a:rPr lang="en-US">
                <a:solidFill>
                  <a:srgbClr val="0070C0"/>
                </a:solidFill>
              </a:rPr>
              <a:t>&amp;</a:t>
            </a:r>
            <a:r>
              <a:rPr lang="en-US"/>
              <a:t> Proud</a:t>
            </a:r>
            <a:endParaRPr lang="en-GB"/>
          </a:p>
        </p:txBody>
      </p:sp>
      <p:pic>
        <p:nvPicPr>
          <p:cNvPr id="11" name="Picture 10" descr="Logo&#10;&#10;Description automatically generated">
            <a:extLst>
              <a:ext uri="{FF2B5EF4-FFF2-40B4-BE49-F238E27FC236}">
                <a16:creationId xmlns:a16="http://schemas.microsoft.com/office/drawing/2014/main" id="{1DB03578-EB95-47C6-8A17-1A09DA208796}"/>
              </a:ext>
            </a:extLst>
          </p:cNvPr>
          <p:cNvPicPr/>
          <p:nvPr userDrawn="1"/>
        </p:nvPicPr>
        <p:blipFill rotWithShape="1">
          <a:blip r:embed="rId2">
            <a:extLst>
              <a:ext uri="{28A0092B-C50C-407E-A947-70E740481C1C}">
                <a14:useLocalDpi xmlns:a14="http://schemas.microsoft.com/office/drawing/2010/main" val="0"/>
              </a:ext>
            </a:extLst>
          </a:blip>
          <a:srcRect t="20389" b="20682"/>
          <a:stretch/>
        </p:blipFill>
        <p:spPr bwMode="auto">
          <a:xfrm>
            <a:off x="10444480" y="5356629"/>
            <a:ext cx="1818640" cy="1513840"/>
          </a:xfrm>
          <a:prstGeom prst="rect">
            <a:avLst/>
          </a:prstGeom>
          <a:ln>
            <a:noFill/>
          </a:ln>
          <a:extLst>
            <a:ext uri="{53640926-AAD7-44D8-BBD7-CCE9431645EC}">
              <a14:shadowObscured xmlns:a14="http://schemas.microsoft.com/office/drawing/2010/main"/>
            </a:ext>
          </a:extLst>
        </p:spPr>
      </p:pic>
      <p:pic>
        <p:nvPicPr>
          <p:cNvPr id="12" name="Picture 11" descr="Logo&#10;&#10;Description automatically generated">
            <a:extLst>
              <a:ext uri="{FF2B5EF4-FFF2-40B4-BE49-F238E27FC236}">
                <a16:creationId xmlns:a16="http://schemas.microsoft.com/office/drawing/2014/main" id="{9450EADF-9FD1-476E-AA1B-7458EB445F77}"/>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3815" y="5793739"/>
            <a:ext cx="794385" cy="1033145"/>
          </a:xfrm>
          <a:prstGeom prst="rect">
            <a:avLst/>
          </a:prstGeom>
        </p:spPr>
      </p:pic>
    </p:spTree>
    <p:extLst>
      <p:ext uri="{BB962C8B-B14F-4D97-AF65-F5344CB8AC3E}">
        <p14:creationId xmlns:p14="http://schemas.microsoft.com/office/powerpoint/2010/main" val="3275540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DBB72-D3EA-4A3A-B8C4-12CA7300DE1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0BFE1B0-21CE-4896-A1FA-AF0AE1B2D8D7}"/>
              </a:ext>
            </a:extLst>
          </p:cNvPr>
          <p:cNvSpPr>
            <a:spLocks noGrp="1"/>
          </p:cNvSpPr>
          <p:nvPr>
            <p:ph type="dt" sz="half" idx="10"/>
          </p:nvPr>
        </p:nvSpPr>
        <p:spPr>
          <a:xfrm>
            <a:off x="838200" y="6356350"/>
            <a:ext cx="2743200" cy="365125"/>
          </a:xfrm>
          <a:prstGeom prst="rect">
            <a:avLst/>
          </a:prstGeom>
        </p:spPr>
        <p:txBody>
          <a:bodyPr/>
          <a:lstStyle/>
          <a:p>
            <a:fld id="{8530DC86-46A1-4B47-93AF-244A9677A37E}" type="datetimeFigureOut">
              <a:rPr lang="en-GB" smtClean="0"/>
              <a:t>30/01/2024</a:t>
            </a:fld>
            <a:endParaRPr lang="en-GB"/>
          </a:p>
        </p:txBody>
      </p:sp>
      <p:sp>
        <p:nvSpPr>
          <p:cNvPr id="4" name="Footer Placeholder 3">
            <a:extLst>
              <a:ext uri="{FF2B5EF4-FFF2-40B4-BE49-F238E27FC236}">
                <a16:creationId xmlns:a16="http://schemas.microsoft.com/office/drawing/2014/main" id="{BE979904-5FC3-4928-9A03-75F18BD8D194}"/>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59FC6006-1418-46B1-B20D-1FF3B77B909E}"/>
              </a:ext>
            </a:extLst>
          </p:cNvPr>
          <p:cNvSpPr>
            <a:spLocks noGrp="1"/>
          </p:cNvSpPr>
          <p:nvPr>
            <p:ph type="sldNum" sz="quarter" idx="12"/>
          </p:nvPr>
        </p:nvSpPr>
        <p:spPr>
          <a:xfrm>
            <a:off x="8610600" y="6356350"/>
            <a:ext cx="2743200" cy="365125"/>
          </a:xfrm>
          <a:prstGeom prst="rect">
            <a:avLst/>
          </a:prstGeom>
        </p:spPr>
        <p:txBody>
          <a:bodyPr/>
          <a:lstStyle/>
          <a:p>
            <a:fld id="{15BEDA81-03EA-4D1C-AD75-F6423F72EEA7}" type="slidenum">
              <a:rPr lang="en-GB" smtClean="0"/>
              <a:t>‹#›</a:t>
            </a:fld>
            <a:endParaRPr lang="en-GB"/>
          </a:p>
        </p:txBody>
      </p:sp>
      <p:sp>
        <p:nvSpPr>
          <p:cNvPr id="6" name="Footer Placeholder 4">
            <a:extLst>
              <a:ext uri="{FF2B5EF4-FFF2-40B4-BE49-F238E27FC236}">
                <a16:creationId xmlns:a16="http://schemas.microsoft.com/office/drawing/2014/main" id="{FEB49629-7274-4F1A-9DF5-A53480FC5B7E}"/>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2800" b="1"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Weston </a:t>
            </a:r>
            <a:r>
              <a:rPr lang="en-US">
                <a:solidFill>
                  <a:srgbClr val="0070C0"/>
                </a:solidFill>
              </a:rPr>
              <a:t>&amp;</a:t>
            </a:r>
            <a:r>
              <a:rPr lang="en-US"/>
              <a:t> Proud</a:t>
            </a:r>
            <a:endParaRPr lang="en-GB"/>
          </a:p>
        </p:txBody>
      </p:sp>
      <p:pic>
        <p:nvPicPr>
          <p:cNvPr id="7" name="Picture 6" descr="Logo&#10;&#10;Description automatically generated">
            <a:extLst>
              <a:ext uri="{FF2B5EF4-FFF2-40B4-BE49-F238E27FC236}">
                <a16:creationId xmlns:a16="http://schemas.microsoft.com/office/drawing/2014/main" id="{D1AB309E-13C0-4D25-ABA2-E4C2A5D0D3BF}"/>
              </a:ext>
            </a:extLst>
          </p:cNvPr>
          <p:cNvPicPr/>
          <p:nvPr userDrawn="1"/>
        </p:nvPicPr>
        <p:blipFill rotWithShape="1">
          <a:blip r:embed="rId2">
            <a:extLst>
              <a:ext uri="{28A0092B-C50C-407E-A947-70E740481C1C}">
                <a14:useLocalDpi xmlns:a14="http://schemas.microsoft.com/office/drawing/2010/main" val="0"/>
              </a:ext>
            </a:extLst>
          </a:blip>
          <a:srcRect t="20389" b="20682"/>
          <a:stretch/>
        </p:blipFill>
        <p:spPr bwMode="auto">
          <a:xfrm>
            <a:off x="10444480" y="5356629"/>
            <a:ext cx="1818640" cy="1513840"/>
          </a:xfrm>
          <a:prstGeom prst="rect">
            <a:avLst/>
          </a:prstGeom>
          <a:ln>
            <a:noFill/>
          </a:ln>
          <a:extLst>
            <a:ext uri="{53640926-AAD7-44D8-BBD7-CCE9431645EC}">
              <a14:shadowObscured xmlns:a14="http://schemas.microsoft.com/office/drawing/2010/main"/>
            </a:ext>
          </a:extLst>
        </p:spPr>
      </p:pic>
      <p:pic>
        <p:nvPicPr>
          <p:cNvPr id="8" name="Picture 7" descr="Logo&#10;&#10;Description automatically generated">
            <a:extLst>
              <a:ext uri="{FF2B5EF4-FFF2-40B4-BE49-F238E27FC236}">
                <a16:creationId xmlns:a16="http://schemas.microsoft.com/office/drawing/2014/main" id="{30D2F96C-73F8-4A32-9F78-A93FC2AB4C85}"/>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3815" y="5793739"/>
            <a:ext cx="794385" cy="1033145"/>
          </a:xfrm>
          <a:prstGeom prst="rect">
            <a:avLst/>
          </a:prstGeom>
        </p:spPr>
      </p:pic>
    </p:spTree>
    <p:extLst>
      <p:ext uri="{BB962C8B-B14F-4D97-AF65-F5344CB8AC3E}">
        <p14:creationId xmlns:p14="http://schemas.microsoft.com/office/powerpoint/2010/main" val="3443074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546073-085A-42C2-A833-F0A85F741EF7}"/>
              </a:ext>
            </a:extLst>
          </p:cNvPr>
          <p:cNvSpPr>
            <a:spLocks noGrp="1"/>
          </p:cNvSpPr>
          <p:nvPr>
            <p:ph type="dt" sz="half" idx="10"/>
          </p:nvPr>
        </p:nvSpPr>
        <p:spPr>
          <a:xfrm>
            <a:off x="838200" y="6356350"/>
            <a:ext cx="2743200" cy="365125"/>
          </a:xfrm>
          <a:prstGeom prst="rect">
            <a:avLst/>
          </a:prstGeom>
        </p:spPr>
        <p:txBody>
          <a:bodyPr/>
          <a:lstStyle/>
          <a:p>
            <a:fld id="{8530DC86-46A1-4B47-93AF-244A9677A37E}" type="datetimeFigureOut">
              <a:rPr lang="en-GB" smtClean="0"/>
              <a:t>30/01/2024</a:t>
            </a:fld>
            <a:endParaRPr lang="en-GB"/>
          </a:p>
        </p:txBody>
      </p:sp>
      <p:sp>
        <p:nvSpPr>
          <p:cNvPr id="3" name="Footer Placeholder 2">
            <a:extLst>
              <a:ext uri="{FF2B5EF4-FFF2-40B4-BE49-F238E27FC236}">
                <a16:creationId xmlns:a16="http://schemas.microsoft.com/office/drawing/2014/main" id="{3E0A4FA3-8252-4E5D-9F46-60314AC3AFB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546E23BB-F146-494F-A6C3-F15667DF9127}"/>
              </a:ext>
            </a:extLst>
          </p:cNvPr>
          <p:cNvSpPr>
            <a:spLocks noGrp="1"/>
          </p:cNvSpPr>
          <p:nvPr>
            <p:ph type="sldNum" sz="quarter" idx="12"/>
          </p:nvPr>
        </p:nvSpPr>
        <p:spPr>
          <a:xfrm>
            <a:off x="8610600" y="6356350"/>
            <a:ext cx="2743200" cy="365125"/>
          </a:xfrm>
          <a:prstGeom prst="rect">
            <a:avLst/>
          </a:prstGeom>
        </p:spPr>
        <p:txBody>
          <a:bodyPr/>
          <a:lstStyle/>
          <a:p>
            <a:fld id="{15BEDA81-03EA-4D1C-AD75-F6423F72EEA7}" type="slidenum">
              <a:rPr lang="en-GB" smtClean="0"/>
              <a:t>‹#›</a:t>
            </a:fld>
            <a:endParaRPr lang="en-GB"/>
          </a:p>
        </p:txBody>
      </p:sp>
    </p:spTree>
    <p:extLst>
      <p:ext uri="{BB962C8B-B14F-4D97-AF65-F5344CB8AC3E}">
        <p14:creationId xmlns:p14="http://schemas.microsoft.com/office/powerpoint/2010/main" val="2330582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A0C8A-2848-41A0-83A5-E81F070058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7611EE-3AA7-4DBD-8E64-BEE450DCFE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4C81D1D-FC89-42C0-B86B-AC6EF4FD1D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4F661A0-3A90-420B-A03C-D30CFCFED74B}"/>
              </a:ext>
            </a:extLst>
          </p:cNvPr>
          <p:cNvSpPr>
            <a:spLocks noGrp="1"/>
          </p:cNvSpPr>
          <p:nvPr>
            <p:ph type="dt" sz="half" idx="10"/>
          </p:nvPr>
        </p:nvSpPr>
        <p:spPr>
          <a:xfrm>
            <a:off x="838200" y="6356350"/>
            <a:ext cx="2743200" cy="365125"/>
          </a:xfrm>
          <a:prstGeom prst="rect">
            <a:avLst/>
          </a:prstGeom>
        </p:spPr>
        <p:txBody>
          <a:bodyPr/>
          <a:lstStyle/>
          <a:p>
            <a:fld id="{8530DC86-46A1-4B47-93AF-244A9677A37E}" type="datetimeFigureOut">
              <a:rPr lang="en-GB" smtClean="0"/>
              <a:t>30/01/2024</a:t>
            </a:fld>
            <a:endParaRPr lang="en-GB"/>
          </a:p>
        </p:txBody>
      </p:sp>
      <p:sp>
        <p:nvSpPr>
          <p:cNvPr id="6" name="Footer Placeholder 5">
            <a:extLst>
              <a:ext uri="{FF2B5EF4-FFF2-40B4-BE49-F238E27FC236}">
                <a16:creationId xmlns:a16="http://schemas.microsoft.com/office/drawing/2014/main" id="{8DDEF243-B4A2-48C3-9838-5D7BE3B93F2E}"/>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5662361B-5432-4440-A4A9-ED22F680E416}"/>
              </a:ext>
            </a:extLst>
          </p:cNvPr>
          <p:cNvSpPr>
            <a:spLocks noGrp="1"/>
          </p:cNvSpPr>
          <p:nvPr>
            <p:ph type="sldNum" sz="quarter" idx="12"/>
          </p:nvPr>
        </p:nvSpPr>
        <p:spPr>
          <a:xfrm>
            <a:off x="8610600" y="6356350"/>
            <a:ext cx="2743200" cy="365125"/>
          </a:xfrm>
          <a:prstGeom prst="rect">
            <a:avLst/>
          </a:prstGeom>
        </p:spPr>
        <p:txBody>
          <a:bodyPr/>
          <a:lstStyle/>
          <a:p>
            <a:fld id="{15BEDA81-03EA-4D1C-AD75-F6423F72EEA7}" type="slidenum">
              <a:rPr lang="en-GB" smtClean="0"/>
              <a:t>‹#›</a:t>
            </a:fld>
            <a:endParaRPr lang="en-GB"/>
          </a:p>
        </p:txBody>
      </p:sp>
      <p:sp>
        <p:nvSpPr>
          <p:cNvPr id="8" name="Footer Placeholder 4">
            <a:extLst>
              <a:ext uri="{FF2B5EF4-FFF2-40B4-BE49-F238E27FC236}">
                <a16:creationId xmlns:a16="http://schemas.microsoft.com/office/drawing/2014/main" id="{C31B0584-0CD7-4F7B-8470-A3E20B48E35F}"/>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2800" b="1"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Weston </a:t>
            </a:r>
            <a:r>
              <a:rPr lang="en-US">
                <a:solidFill>
                  <a:srgbClr val="0070C0"/>
                </a:solidFill>
              </a:rPr>
              <a:t>&amp;</a:t>
            </a:r>
            <a:r>
              <a:rPr lang="en-US"/>
              <a:t> Proud</a:t>
            </a:r>
            <a:endParaRPr lang="en-GB"/>
          </a:p>
        </p:txBody>
      </p:sp>
      <p:pic>
        <p:nvPicPr>
          <p:cNvPr id="9" name="Picture 8" descr="Logo&#10;&#10;Description automatically generated">
            <a:extLst>
              <a:ext uri="{FF2B5EF4-FFF2-40B4-BE49-F238E27FC236}">
                <a16:creationId xmlns:a16="http://schemas.microsoft.com/office/drawing/2014/main" id="{E1AF1A47-1A8E-49A0-AEE1-88891FDF3A0B}"/>
              </a:ext>
            </a:extLst>
          </p:cNvPr>
          <p:cNvPicPr/>
          <p:nvPr userDrawn="1"/>
        </p:nvPicPr>
        <p:blipFill rotWithShape="1">
          <a:blip r:embed="rId2">
            <a:extLst>
              <a:ext uri="{28A0092B-C50C-407E-A947-70E740481C1C}">
                <a14:useLocalDpi xmlns:a14="http://schemas.microsoft.com/office/drawing/2010/main" val="0"/>
              </a:ext>
            </a:extLst>
          </a:blip>
          <a:srcRect t="20389" b="20682"/>
          <a:stretch/>
        </p:blipFill>
        <p:spPr bwMode="auto">
          <a:xfrm>
            <a:off x="10444480" y="5356629"/>
            <a:ext cx="1818640" cy="1513840"/>
          </a:xfrm>
          <a:prstGeom prst="rect">
            <a:avLst/>
          </a:prstGeom>
          <a:ln>
            <a:noFill/>
          </a:ln>
          <a:extLst>
            <a:ext uri="{53640926-AAD7-44D8-BBD7-CCE9431645EC}">
              <a14:shadowObscured xmlns:a14="http://schemas.microsoft.com/office/drawing/2010/main"/>
            </a:ext>
          </a:extLst>
        </p:spPr>
      </p:pic>
      <p:pic>
        <p:nvPicPr>
          <p:cNvPr id="10" name="Picture 9" descr="Logo&#10;&#10;Description automatically generated">
            <a:extLst>
              <a:ext uri="{FF2B5EF4-FFF2-40B4-BE49-F238E27FC236}">
                <a16:creationId xmlns:a16="http://schemas.microsoft.com/office/drawing/2014/main" id="{5A2DCAA3-6EEA-4594-969D-9D3C1A1C6E4F}"/>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3815" y="5793739"/>
            <a:ext cx="794385" cy="1033145"/>
          </a:xfrm>
          <a:prstGeom prst="rect">
            <a:avLst/>
          </a:prstGeom>
        </p:spPr>
      </p:pic>
    </p:spTree>
    <p:extLst>
      <p:ext uri="{BB962C8B-B14F-4D97-AF65-F5344CB8AC3E}">
        <p14:creationId xmlns:p14="http://schemas.microsoft.com/office/powerpoint/2010/main" val="4206443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6B1DF-D598-475D-B22E-A7C72C3EDA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A7203CA-5920-4F4F-826B-ED34A2676E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4FF272D-7FE6-4E62-9405-5B4DFEBCCD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1CB1E24-FC59-49F6-9115-43D81928F399}"/>
              </a:ext>
            </a:extLst>
          </p:cNvPr>
          <p:cNvSpPr>
            <a:spLocks noGrp="1"/>
          </p:cNvSpPr>
          <p:nvPr>
            <p:ph type="dt" sz="half" idx="10"/>
          </p:nvPr>
        </p:nvSpPr>
        <p:spPr>
          <a:xfrm>
            <a:off x="838200" y="6356350"/>
            <a:ext cx="2743200" cy="365125"/>
          </a:xfrm>
          <a:prstGeom prst="rect">
            <a:avLst/>
          </a:prstGeom>
        </p:spPr>
        <p:txBody>
          <a:bodyPr/>
          <a:lstStyle/>
          <a:p>
            <a:fld id="{8530DC86-46A1-4B47-93AF-244A9677A37E}" type="datetimeFigureOut">
              <a:rPr lang="en-GB" smtClean="0"/>
              <a:t>30/01/2024</a:t>
            </a:fld>
            <a:endParaRPr lang="en-GB"/>
          </a:p>
        </p:txBody>
      </p:sp>
      <p:sp>
        <p:nvSpPr>
          <p:cNvPr id="6" name="Footer Placeholder 5">
            <a:extLst>
              <a:ext uri="{FF2B5EF4-FFF2-40B4-BE49-F238E27FC236}">
                <a16:creationId xmlns:a16="http://schemas.microsoft.com/office/drawing/2014/main" id="{CF7A6690-683F-4E34-951C-2D26C3DD490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438804FE-4C66-4D7F-A0C7-817A99B27789}"/>
              </a:ext>
            </a:extLst>
          </p:cNvPr>
          <p:cNvSpPr>
            <a:spLocks noGrp="1"/>
          </p:cNvSpPr>
          <p:nvPr>
            <p:ph type="sldNum" sz="quarter" idx="12"/>
          </p:nvPr>
        </p:nvSpPr>
        <p:spPr>
          <a:xfrm>
            <a:off x="8610600" y="6356350"/>
            <a:ext cx="2743200" cy="365125"/>
          </a:xfrm>
          <a:prstGeom prst="rect">
            <a:avLst/>
          </a:prstGeom>
        </p:spPr>
        <p:txBody>
          <a:bodyPr/>
          <a:lstStyle/>
          <a:p>
            <a:fld id="{15BEDA81-03EA-4D1C-AD75-F6423F72EEA7}" type="slidenum">
              <a:rPr lang="en-GB" smtClean="0"/>
              <a:t>‹#›</a:t>
            </a:fld>
            <a:endParaRPr lang="en-GB"/>
          </a:p>
        </p:txBody>
      </p:sp>
      <p:sp>
        <p:nvSpPr>
          <p:cNvPr id="8" name="Footer Placeholder 4">
            <a:extLst>
              <a:ext uri="{FF2B5EF4-FFF2-40B4-BE49-F238E27FC236}">
                <a16:creationId xmlns:a16="http://schemas.microsoft.com/office/drawing/2014/main" id="{684BC290-C6DE-4C2D-A428-2663C55A635C}"/>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2800" b="1"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Weston </a:t>
            </a:r>
            <a:r>
              <a:rPr lang="en-US">
                <a:solidFill>
                  <a:srgbClr val="0070C0"/>
                </a:solidFill>
              </a:rPr>
              <a:t>&amp;</a:t>
            </a:r>
            <a:r>
              <a:rPr lang="en-US"/>
              <a:t> Proud</a:t>
            </a:r>
            <a:endParaRPr lang="en-GB"/>
          </a:p>
        </p:txBody>
      </p:sp>
      <p:pic>
        <p:nvPicPr>
          <p:cNvPr id="9" name="Picture 8" descr="Logo&#10;&#10;Description automatically generated">
            <a:extLst>
              <a:ext uri="{FF2B5EF4-FFF2-40B4-BE49-F238E27FC236}">
                <a16:creationId xmlns:a16="http://schemas.microsoft.com/office/drawing/2014/main" id="{E4C60F96-5801-49B3-A16C-DE714F00F5D7}"/>
              </a:ext>
            </a:extLst>
          </p:cNvPr>
          <p:cNvPicPr/>
          <p:nvPr userDrawn="1"/>
        </p:nvPicPr>
        <p:blipFill rotWithShape="1">
          <a:blip r:embed="rId2">
            <a:extLst>
              <a:ext uri="{28A0092B-C50C-407E-A947-70E740481C1C}">
                <a14:useLocalDpi xmlns:a14="http://schemas.microsoft.com/office/drawing/2010/main" val="0"/>
              </a:ext>
            </a:extLst>
          </a:blip>
          <a:srcRect t="20389" b="20682"/>
          <a:stretch/>
        </p:blipFill>
        <p:spPr bwMode="auto">
          <a:xfrm>
            <a:off x="10444480" y="5356629"/>
            <a:ext cx="1818640" cy="1513840"/>
          </a:xfrm>
          <a:prstGeom prst="rect">
            <a:avLst/>
          </a:prstGeom>
          <a:ln>
            <a:noFill/>
          </a:ln>
          <a:extLst>
            <a:ext uri="{53640926-AAD7-44D8-BBD7-CCE9431645EC}">
              <a14:shadowObscured xmlns:a14="http://schemas.microsoft.com/office/drawing/2010/main"/>
            </a:ext>
          </a:extLst>
        </p:spPr>
      </p:pic>
      <p:pic>
        <p:nvPicPr>
          <p:cNvPr id="10" name="Picture 9" descr="Logo&#10;&#10;Description automatically generated">
            <a:extLst>
              <a:ext uri="{FF2B5EF4-FFF2-40B4-BE49-F238E27FC236}">
                <a16:creationId xmlns:a16="http://schemas.microsoft.com/office/drawing/2014/main" id="{71F81F0D-506A-4CC2-AFF3-A465B0AE5F86}"/>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3815" y="5793739"/>
            <a:ext cx="794385" cy="1033145"/>
          </a:xfrm>
          <a:prstGeom prst="rect">
            <a:avLst/>
          </a:prstGeom>
        </p:spPr>
      </p:pic>
    </p:spTree>
    <p:extLst>
      <p:ext uri="{BB962C8B-B14F-4D97-AF65-F5344CB8AC3E}">
        <p14:creationId xmlns:p14="http://schemas.microsoft.com/office/powerpoint/2010/main" val="694018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89696F-A96A-40DE-8628-90FC0A23BF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3D726C1-3398-4026-895D-B6F09E3BA2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Footer Placeholder 4">
            <a:extLst>
              <a:ext uri="{FF2B5EF4-FFF2-40B4-BE49-F238E27FC236}">
                <a16:creationId xmlns:a16="http://schemas.microsoft.com/office/drawing/2014/main" id="{B1A5B0D6-120E-4F2E-9772-C56E5AA06350}"/>
              </a:ext>
            </a:extLst>
          </p:cNvPr>
          <p:cNvSpPr txBox="1">
            <a:spLocks/>
          </p:cNvSpPr>
          <p:nvPr userDrawn="1"/>
        </p:nvSpPr>
        <p:spPr>
          <a:xfrm>
            <a:off x="4038600" y="6109032"/>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2800" b="1"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pic>
        <p:nvPicPr>
          <p:cNvPr id="10" name="Picture 9" descr="Logo&#10;&#10;Description automatically generated">
            <a:extLst>
              <a:ext uri="{FF2B5EF4-FFF2-40B4-BE49-F238E27FC236}">
                <a16:creationId xmlns:a16="http://schemas.microsoft.com/office/drawing/2014/main" id="{A0817BC5-4B01-4091-B181-1AD80832B197}"/>
              </a:ext>
            </a:extLst>
          </p:cNvPr>
          <p:cNvPicPr/>
          <p:nvPr userDrawn="1"/>
        </p:nvPicPr>
        <p:blipFill rotWithShape="1">
          <a:blip r:embed="rId13">
            <a:extLst>
              <a:ext uri="{28A0092B-C50C-407E-A947-70E740481C1C}">
                <a14:useLocalDpi xmlns:a14="http://schemas.microsoft.com/office/drawing/2010/main" val="0"/>
              </a:ext>
            </a:extLst>
          </a:blip>
          <a:srcRect t="20389" b="20682"/>
          <a:stretch/>
        </p:blipFill>
        <p:spPr bwMode="auto">
          <a:xfrm>
            <a:off x="10622013" y="5420043"/>
            <a:ext cx="1818640" cy="1513840"/>
          </a:xfrm>
          <a:prstGeom prst="rect">
            <a:avLst/>
          </a:prstGeom>
          <a:ln>
            <a:noFill/>
          </a:ln>
          <a:extLst>
            <a:ext uri="{53640926-AAD7-44D8-BBD7-CCE9431645EC}">
              <a14:shadowObscured xmlns:a14="http://schemas.microsoft.com/office/drawing/2010/main"/>
            </a:ext>
          </a:extLst>
        </p:spPr>
      </p:pic>
      <p:pic>
        <p:nvPicPr>
          <p:cNvPr id="11" name="Picture 10" descr="Logo&#10;&#10;Description automatically generated">
            <a:extLst>
              <a:ext uri="{FF2B5EF4-FFF2-40B4-BE49-F238E27FC236}">
                <a16:creationId xmlns:a16="http://schemas.microsoft.com/office/drawing/2014/main" id="{693DF506-161D-47A9-8867-F7EB415ABED0}"/>
              </a:ext>
            </a:extLst>
          </p:cNvPr>
          <p:cNvPicPr/>
          <p:nvPr userDrawn="1"/>
        </p:nvPicPr>
        <p:blipFill>
          <a:blip r:embed="rId14">
            <a:extLst>
              <a:ext uri="{28A0092B-C50C-407E-A947-70E740481C1C}">
                <a14:useLocalDpi xmlns:a14="http://schemas.microsoft.com/office/drawing/2010/main" val="0"/>
              </a:ext>
            </a:extLst>
          </a:blip>
          <a:stretch>
            <a:fillRect/>
          </a:stretch>
        </p:blipFill>
        <p:spPr>
          <a:xfrm>
            <a:off x="-19601" y="5793739"/>
            <a:ext cx="794385" cy="1033145"/>
          </a:xfrm>
          <a:prstGeom prst="rect">
            <a:avLst/>
          </a:prstGeom>
        </p:spPr>
      </p:pic>
      <p:graphicFrame>
        <p:nvGraphicFramePr>
          <p:cNvPr id="13" name="Table 12">
            <a:extLst>
              <a:ext uri="{FF2B5EF4-FFF2-40B4-BE49-F238E27FC236}">
                <a16:creationId xmlns:a16="http://schemas.microsoft.com/office/drawing/2014/main" id="{625DDAC8-0ADA-4BDC-9071-D4E64304F31D}"/>
              </a:ext>
            </a:extLst>
          </p:cNvPr>
          <p:cNvGraphicFramePr>
            <a:graphicFrameLocks noGrp="1"/>
          </p:cNvGraphicFramePr>
          <p:nvPr userDrawn="1">
            <p:extLst>
              <p:ext uri="{D42A27DB-BD31-4B8C-83A1-F6EECF244321}">
                <p14:modId xmlns:p14="http://schemas.microsoft.com/office/powerpoint/2010/main" val="207027424"/>
              </p:ext>
            </p:extLst>
          </p:nvPr>
        </p:nvGraphicFramePr>
        <p:xfrm>
          <a:off x="3986463" y="6176963"/>
          <a:ext cx="4219074" cy="701040"/>
        </p:xfrm>
        <a:graphic>
          <a:graphicData uri="http://schemas.openxmlformats.org/drawingml/2006/table">
            <a:tbl>
              <a:tblPr firstRow="1" bandRow="1">
                <a:tableStyleId>{5C22544A-7EE6-4342-B048-85BDC9FD1C3A}</a:tableStyleId>
              </a:tblPr>
              <a:tblGrid>
                <a:gridCol w="1406358">
                  <a:extLst>
                    <a:ext uri="{9D8B030D-6E8A-4147-A177-3AD203B41FA5}">
                      <a16:colId xmlns:a16="http://schemas.microsoft.com/office/drawing/2014/main" val="1930294558"/>
                    </a:ext>
                  </a:extLst>
                </a:gridCol>
                <a:gridCol w="1406358">
                  <a:extLst>
                    <a:ext uri="{9D8B030D-6E8A-4147-A177-3AD203B41FA5}">
                      <a16:colId xmlns:a16="http://schemas.microsoft.com/office/drawing/2014/main" val="4157844847"/>
                    </a:ext>
                  </a:extLst>
                </a:gridCol>
                <a:gridCol w="1406358">
                  <a:extLst>
                    <a:ext uri="{9D8B030D-6E8A-4147-A177-3AD203B41FA5}">
                      <a16:colId xmlns:a16="http://schemas.microsoft.com/office/drawing/2014/main" val="2651548957"/>
                    </a:ext>
                  </a:extLst>
                </a:gridCol>
              </a:tblGrid>
              <a:tr h="324971">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solidFill>
                            <a:srgbClr val="002060"/>
                          </a:solidFill>
                        </a:rPr>
                        <a:t>Weston</a:t>
                      </a:r>
                      <a:r>
                        <a:rPr lang="en-US"/>
                        <a:t> </a:t>
                      </a:r>
                      <a:r>
                        <a:rPr lang="en-US">
                          <a:solidFill>
                            <a:srgbClr val="0070C0"/>
                          </a:solidFill>
                        </a:rPr>
                        <a:t>&amp;</a:t>
                      </a:r>
                      <a:r>
                        <a:rPr lang="en-US"/>
                        <a:t> </a:t>
                      </a:r>
                      <a:r>
                        <a:rPr lang="en-US">
                          <a:solidFill>
                            <a:srgbClr val="002060"/>
                          </a:solidFill>
                        </a:rPr>
                        <a:t>Proud</a:t>
                      </a:r>
                      <a:endParaRPr lang="en-GB">
                        <a:solidFill>
                          <a:srgbClr val="002060"/>
                        </a:solidFill>
                      </a:endParaRPr>
                    </a:p>
                  </a:txBody>
                  <a:tcPr>
                    <a:lnL w="12700" cmpd="sng">
                      <a:noFill/>
                    </a:lnL>
                    <a:lnR w="12700" cmpd="sng">
                      <a:noFill/>
                    </a:lnR>
                    <a:lnT w="12700" cmpd="sng">
                      <a:noFill/>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a:solidFill>
                          <a:srgbClr val="0070C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pPr algn="r"/>
                      <a:endParaRPr lang="en-GB">
                        <a:solidFill>
                          <a:srgbClr val="0070C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15962125"/>
                  </a:ext>
                </a:extLst>
              </a:tr>
              <a:tr h="324971">
                <a:tc>
                  <a:txBody>
                    <a:bodyPr/>
                    <a:lstStyle/>
                    <a:p>
                      <a:r>
                        <a:rPr lang="en-GB" sz="1600" b="1">
                          <a:solidFill>
                            <a:srgbClr val="0070C0"/>
                          </a:solidFill>
                        </a:rPr>
                        <a:t>Ready</a:t>
                      </a:r>
                    </a:p>
                  </a:txBody>
                  <a:tcPr>
                    <a:lnL w="12700" cmpd="sng">
                      <a:noFill/>
                    </a:lnL>
                    <a:lnR w="12700" cmpd="sng">
                      <a:noFill/>
                    </a:lnR>
                    <a:lnT w="12700" cap="flat" cmpd="sng" algn="ctr">
                      <a:solidFill>
                        <a:schemeClr val="accent4">
                          <a:lumMod val="75000"/>
                        </a:schemeClr>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r>
                        <a:rPr lang="en-GB" sz="1600" b="1">
                          <a:solidFill>
                            <a:srgbClr val="0070C0"/>
                          </a:solidFill>
                        </a:rPr>
                        <a:t>Respectful</a:t>
                      </a:r>
                    </a:p>
                  </a:txBody>
                  <a:tcPr>
                    <a:lnL w="12700" cmpd="sng">
                      <a:noFill/>
                    </a:lnL>
                    <a:lnR w="12700" cmpd="sng">
                      <a:noFill/>
                    </a:lnR>
                    <a:lnT w="12700" cap="flat" cmpd="sng" algn="ctr">
                      <a:solidFill>
                        <a:schemeClr val="accent4">
                          <a:lumMod val="75000"/>
                        </a:schemeClr>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r"/>
                      <a:r>
                        <a:rPr lang="en-GB" sz="1600" b="1">
                          <a:solidFill>
                            <a:srgbClr val="0070C0"/>
                          </a:solidFill>
                        </a:rPr>
                        <a:t>Safe</a:t>
                      </a:r>
                    </a:p>
                  </a:txBody>
                  <a:tcPr>
                    <a:lnL w="12700" cmpd="sng">
                      <a:noFill/>
                    </a:lnL>
                    <a:lnR w="12700" cmpd="sng">
                      <a:noFill/>
                    </a:lnR>
                    <a:lnT w="12700" cap="flat" cmpd="sng" algn="ctr">
                      <a:solidFill>
                        <a:schemeClr val="accent4">
                          <a:lumMod val="75000"/>
                        </a:schemeClr>
                      </a:solidFill>
                      <a:prstDash val="solid"/>
                      <a:round/>
                      <a:headEnd type="none" w="med" len="med"/>
                      <a:tailEnd type="none" w="med" len="med"/>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9353924"/>
                  </a:ext>
                </a:extLst>
              </a:tr>
            </a:tbl>
          </a:graphicData>
        </a:graphic>
      </p:graphicFrame>
    </p:spTree>
    <p:extLst>
      <p:ext uri="{BB962C8B-B14F-4D97-AF65-F5344CB8AC3E}">
        <p14:creationId xmlns:p14="http://schemas.microsoft.com/office/powerpoint/2010/main" val="41661602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F2CE2-8A87-8534-44D7-14C174FEB16F}"/>
              </a:ext>
            </a:extLst>
          </p:cNvPr>
          <p:cNvSpPr>
            <a:spLocks noGrp="1"/>
          </p:cNvSpPr>
          <p:nvPr>
            <p:ph type="title"/>
          </p:nvPr>
        </p:nvSpPr>
        <p:spPr>
          <a:xfrm>
            <a:off x="838200" y="314325"/>
            <a:ext cx="10515600" cy="1325563"/>
          </a:xfrm>
        </p:spPr>
        <p:txBody>
          <a:bodyPr>
            <a:normAutofit fontScale="90000"/>
          </a:bodyPr>
          <a:lstStyle/>
          <a:p>
            <a:pPr algn="ctr"/>
            <a:r>
              <a:rPr lang="en-GB" sz="7200" dirty="0"/>
              <a:t>Year 9 Options Roadshow </a:t>
            </a:r>
          </a:p>
        </p:txBody>
      </p:sp>
      <p:sp>
        <p:nvSpPr>
          <p:cNvPr id="5" name="Content Placeholder 4">
            <a:extLst>
              <a:ext uri="{FF2B5EF4-FFF2-40B4-BE49-F238E27FC236}">
                <a16:creationId xmlns:a16="http://schemas.microsoft.com/office/drawing/2014/main" id="{1DD1CF4F-A003-5F67-89EF-4E75C1DFAD6A}"/>
              </a:ext>
            </a:extLst>
          </p:cNvPr>
          <p:cNvSpPr>
            <a:spLocks noGrp="1"/>
          </p:cNvSpPr>
          <p:nvPr>
            <p:ph idx="1"/>
          </p:nvPr>
        </p:nvSpPr>
        <p:spPr>
          <a:xfrm>
            <a:off x="838200" y="1543844"/>
            <a:ext cx="10515600" cy="990600"/>
          </a:xfrm>
        </p:spPr>
        <p:txBody>
          <a:bodyPr>
            <a:normAutofit/>
          </a:bodyPr>
          <a:lstStyle/>
          <a:p>
            <a:pPr marL="0" indent="0" algn="ctr">
              <a:buNone/>
            </a:pPr>
            <a:r>
              <a:rPr lang="en-GB" sz="6000" b="1" dirty="0">
                <a:solidFill>
                  <a:srgbClr val="7030A0"/>
                </a:solidFill>
              </a:rPr>
              <a:t>Btec Tech Award in Dance</a:t>
            </a:r>
          </a:p>
        </p:txBody>
      </p:sp>
      <p:pic>
        <p:nvPicPr>
          <p:cNvPr id="3" name="Picture 2">
            <a:extLst>
              <a:ext uri="{FF2B5EF4-FFF2-40B4-BE49-F238E27FC236}">
                <a16:creationId xmlns:a16="http://schemas.microsoft.com/office/drawing/2014/main" id="{298A411D-E751-42B5-AB42-756C9891A427}"/>
              </a:ext>
            </a:extLst>
          </p:cNvPr>
          <p:cNvPicPr>
            <a:picLocks noChangeAspect="1"/>
          </p:cNvPicPr>
          <p:nvPr/>
        </p:nvPicPr>
        <p:blipFill>
          <a:blip r:embed="rId3"/>
          <a:stretch>
            <a:fillRect/>
          </a:stretch>
        </p:blipFill>
        <p:spPr>
          <a:xfrm>
            <a:off x="515649" y="2534444"/>
            <a:ext cx="2847975" cy="3114675"/>
          </a:xfrm>
          <a:prstGeom prst="rect">
            <a:avLst/>
          </a:prstGeom>
        </p:spPr>
      </p:pic>
      <p:pic>
        <p:nvPicPr>
          <p:cNvPr id="4" name="Picture 3">
            <a:extLst>
              <a:ext uri="{FF2B5EF4-FFF2-40B4-BE49-F238E27FC236}">
                <a16:creationId xmlns:a16="http://schemas.microsoft.com/office/drawing/2014/main" id="{F0A1AE73-438D-44B2-9FB7-941C84458912}"/>
              </a:ext>
            </a:extLst>
          </p:cNvPr>
          <p:cNvPicPr>
            <a:picLocks noChangeAspect="1"/>
          </p:cNvPicPr>
          <p:nvPr/>
        </p:nvPicPr>
        <p:blipFill>
          <a:blip r:embed="rId4"/>
          <a:stretch>
            <a:fillRect/>
          </a:stretch>
        </p:blipFill>
        <p:spPr>
          <a:xfrm>
            <a:off x="8130452" y="2534443"/>
            <a:ext cx="3396529" cy="3114675"/>
          </a:xfrm>
          <a:prstGeom prst="rect">
            <a:avLst/>
          </a:prstGeom>
        </p:spPr>
      </p:pic>
      <p:pic>
        <p:nvPicPr>
          <p:cNvPr id="6" name="Picture 5">
            <a:extLst>
              <a:ext uri="{FF2B5EF4-FFF2-40B4-BE49-F238E27FC236}">
                <a16:creationId xmlns:a16="http://schemas.microsoft.com/office/drawing/2014/main" id="{A85635F2-7B7A-42EF-8636-639E19B5C759}"/>
              </a:ext>
            </a:extLst>
          </p:cNvPr>
          <p:cNvPicPr>
            <a:picLocks noChangeAspect="1"/>
          </p:cNvPicPr>
          <p:nvPr/>
        </p:nvPicPr>
        <p:blipFill>
          <a:blip r:embed="rId5"/>
          <a:stretch>
            <a:fillRect/>
          </a:stretch>
        </p:blipFill>
        <p:spPr>
          <a:xfrm>
            <a:off x="3599150" y="2534443"/>
            <a:ext cx="4295775" cy="3114675"/>
          </a:xfrm>
          <a:prstGeom prst="rect">
            <a:avLst/>
          </a:prstGeom>
        </p:spPr>
      </p:pic>
    </p:spTree>
    <p:extLst>
      <p:ext uri="{BB962C8B-B14F-4D97-AF65-F5344CB8AC3E}">
        <p14:creationId xmlns:p14="http://schemas.microsoft.com/office/powerpoint/2010/main" val="1541161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D7D34-AFAD-4431-9919-473D0175367F}"/>
              </a:ext>
            </a:extLst>
          </p:cNvPr>
          <p:cNvSpPr>
            <a:spLocks noGrp="1"/>
          </p:cNvSpPr>
          <p:nvPr>
            <p:ph type="title"/>
          </p:nvPr>
        </p:nvSpPr>
        <p:spPr>
          <a:xfrm>
            <a:off x="382773" y="127145"/>
            <a:ext cx="11589487" cy="1212557"/>
          </a:xfrm>
        </p:spPr>
        <p:txBody>
          <a:bodyPr>
            <a:normAutofit/>
          </a:bodyPr>
          <a:lstStyle/>
          <a:p>
            <a:pPr algn="ctr"/>
            <a:r>
              <a:rPr lang="en-GB" sz="3200" dirty="0"/>
              <a:t>The Importance of Dance: Transferable Skills – The Power of Dancing!</a:t>
            </a:r>
          </a:p>
        </p:txBody>
      </p:sp>
      <p:sp>
        <p:nvSpPr>
          <p:cNvPr id="3" name="TextBox 2">
            <a:extLst>
              <a:ext uri="{FF2B5EF4-FFF2-40B4-BE49-F238E27FC236}">
                <a16:creationId xmlns:a16="http://schemas.microsoft.com/office/drawing/2014/main" id="{BB88F7C8-B0D8-491B-A720-9186356D0DDA}"/>
              </a:ext>
            </a:extLst>
          </p:cNvPr>
          <p:cNvSpPr txBox="1"/>
          <p:nvPr/>
        </p:nvSpPr>
        <p:spPr>
          <a:xfrm>
            <a:off x="219740" y="1339702"/>
            <a:ext cx="11589487" cy="4678204"/>
          </a:xfrm>
          <a:prstGeom prst="rect">
            <a:avLst/>
          </a:prstGeom>
          <a:noFill/>
        </p:spPr>
        <p:txBody>
          <a:bodyPr wrap="square" rtlCol="0">
            <a:spAutoFit/>
          </a:bodyPr>
          <a:lstStyle/>
          <a:p>
            <a:r>
              <a:rPr lang="en-GB" sz="2800" u="sng" dirty="0">
                <a:solidFill>
                  <a:srgbClr val="002060"/>
                </a:solidFill>
              </a:rPr>
              <a:t>Studying Dance helps you develop:</a:t>
            </a:r>
          </a:p>
          <a:p>
            <a:endParaRPr lang="en-GB" sz="2800" dirty="0">
              <a:solidFill>
                <a:srgbClr val="002060"/>
              </a:solidFill>
            </a:endParaRPr>
          </a:p>
          <a:p>
            <a:pPr marL="285750" indent="-285750">
              <a:buFont typeface="Arial" panose="020B0604020202020204" pitchFamily="34" charset="0"/>
              <a:buChar char="•"/>
            </a:pPr>
            <a:r>
              <a:rPr lang="en-GB" sz="2800" b="1" dirty="0">
                <a:ln w="0"/>
                <a:solidFill>
                  <a:srgbClr val="7030A0"/>
                </a:solidFill>
                <a:effectLst>
                  <a:outerShdw blurRad="38100" dist="19050" dir="2700000" algn="tl" rotWithShape="0">
                    <a:schemeClr val="dk1">
                      <a:alpha val="40000"/>
                    </a:schemeClr>
                  </a:outerShdw>
                </a:effectLst>
              </a:rPr>
              <a:t>Self-Confidence, Self-Expression, Self Discipline</a:t>
            </a:r>
          </a:p>
          <a:p>
            <a:pPr marL="285750" indent="-285750">
              <a:buFont typeface="Arial" panose="020B0604020202020204" pitchFamily="34" charset="0"/>
              <a:buChar char="•"/>
            </a:pPr>
            <a:r>
              <a:rPr lang="en-GB" sz="2800" b="1" dirty="0">
                <a:ln w="0"/>
                <a:solidFill>
                  <a:srgbClr val="7030A0"/>
                </a:solidFill>
                <a:effectLst>
                  <a:outerShdw blurRad="38100" dist="19050" dir="2700000" algn="tl" rotWithShape="0">
                    <a:schemeClr val="dk1">
                      <a:alpha val="40000"/>
                    </a:schemeClr>
                  </a:outerShdw>
                </a:effectLst>
              </a:rPr>
              <a:t>Imagination, Creativity, Risk Taking</a:t>
            </a:r>
          </a:p>
          <a:p>
            <a:pPr marL="285750" indent="-285750">
              <a:buFont typeface="Arial" panose="020B0604020202020204" pitchFamily="34" charset="0"/>
              <a:buChar char="•"/>
            </a:pPr>
            <a:r>
              <a:rPr lang="en-GB" sz="2800" b="1" dirty="0">
                <a:ln w="0"/>
                <a:solidFill>
                  <a:srgbClr val="7030A0"/>
                </a:solidFill>
                <a:effectLst>
                  <a:outerShdw blurRad="38100" dist="19050" dir="2700000" algn="tl" rotWithShape="0">
                    <a:schemeClr val="dk1">
                      <a:alpha val="40000"/>
                    </a:schemeClr>
                  </a:outerShdw>
                </a:effectLst>
              </a:rPr>
              <a:t>Emotional Intelligence and Empathy</a:t>
            </a:r>
          </a:p>
          <a:p>
            <a:pPr marL="285750" indent="-285750">
              <a:buFont typeface="Arial" panose="020B0604020202020204" pitchFamily="34" charset="0"/>
              <a:buChar char="•"/>
            </a:pPr>
            <a:r>
              <a:rPr lang="en-GB" sz="2800" b="1" dirty="0">
                <a:ln w="0"/>
                <a:solidFill>
                  <a:srgbClr val="7030A0"/>
                </a:solidFill>
                <a:effectLst>
                  <a:outerShdw blurRad="38100" dist="19050" dir="2700000" algn="tl" rotWithShape="0">
                    <a:schemeClr val="dk1">
                      <a:alpha val="40000"/>
                    </a:schemeClr>
                  </a:outerShdw>
                </a:effectLst>
              </a:rPr>
              <a:t>Cooperation and Teamwork</a:t>
            </a:r>
          </a:p>
          <a:p>
            <a:pPr marL="285750" indent="-285750">
              <a:buFont typeface="Arial" panose="020B0604020202020204" pitchFamily="34" charset="0"/>
              <a:buChar char="•"/>
            </a:pPr>
            <a:r>
              <a:rPr lang="en-GB" sz="2800" b="1" dirty="0">
                <a:ln w="0"/>
                <a:solidFill>
                  <a:srgbClr val="7030A0"/>
                </a:solidFill>
                <a:effectLst>
                  <a:outerShdw blurRad="38100" dist="19050" dir="2700000" algn="tl" rotWithShape="0">
                    <a:schemeClr val="dk1">
                      <a:alpha val="40000"/>
                    </a:schemeClr>
                  </a:outerShdw>
                </a:effectLst>
              </a:rPr>
              <a:t>Communication and Presentation Skills </a:t>
            </a:r>
          </a:p>
          <a:p>
            <a:pPr marL="285750" indent="-285750">
              <a:buFont typeface="Arial" panose="020B0604020202020204" pitchFamily="34" charset="0"/>
              <a:buChar char="•"/>
            </a:pPr>
            <a:r>
              <a:rPr lang="en-GB" sz="2800" b="1" dirty="0">
                <a:ln w="0"/>
                <a:solidFill>
                  <a:srgbClr val="7030A0"/>
                </a:solidFill>
                <a:effectLst>
                  <a:outerShdw blurRad="38100" dist="19050" dir="2700000" algn="tl" rotWithShape="0">
                    <a:schemeClr val="dk1">
                      <a:alpha val="40000"/>
                    </a:schemeClr>
                  </a:outerShdw>
                </a:effectLst>
              </a:rPr>
              <a:t>Higher Order Critical Thinking and Problem Solving Skills</a:t>
            </a:r>
          </a:p>
          <a:p>
            <a:pPr marL="285750" indent="-285750">
              <a:buFont typeface="Arial" panose="020B0604020202020204" pitchFamily="34" charset="0"/>
              <a:buChar char="•"/>
            </a:pPr>
            <a:r>
              <a:rPr lang="en-GB" sz="2800" b="1" dirty="0">
                <a:ln w="0"/>
                <a:solidFill>
                  <a:srgbClr val="7030A0"/>
                </a:solidFill>
                <a:effectLst>
                  <a:outerShdw blurRad="38100" dist="19050" dir="2700000" algn="tl" rotWithShape="0">
                    <a:schemeClr val="dk1">
                      <a:alpha val="40000"/>
                    </a:schemeClr>
                  </a:outerShdw>
                </a:effectLst>
              </a:rPr>
              <a:t>Leadership Skills</a:t>
            </a:r>
          </a:p>
          <a:p>
            <a:pPr marL="285750" indent="-285750">
              <a:buFont typeface="Arial" panose="020B0604020202020204" pitchFamily="34" charset="0"/>
              <a:buChar char="•"/>
            </a:pPr>
            <a:r>
              <a:rPr lang="en-GB" sz="2800" b="1" dirty="0">
                <a:ln w="0"/>
                <a:solidFill>
                  <a:srgbClr val="7030A0"/>
                </a:solidFill>
                <a:effectLst>
                  <a:outerShdw blurRad="38100" dist="19050" dir="2700000" algn="tl" rotWithShape="0">
                    <a:schemeClr val="dk1">
                      <a:alpha val="40000"/>
                    </a:schemeClr>
                  </a:outerShdw>
                </a:effectLst>
              </a:rPr>
              <a:t>A Healthy Self Image</a:t>
            </a:r>
          </a:p>
          <a:p>
            <a:endParaRPr lang="en-GB" dirty="0"/>
          </a:p>
        </p:txBody>
      </p:sp>
      <p:sp>
        <p:nvSpPr>
          <p:cNvPr id="11" name="Rectangle 10">
            <a:extLst>
              <a:ext uri="{FF2B5EF4-FFF2-40B4-BE49-F238E27FC236}">
                <a16:creationId xmlns:a16="http://schemas.microsoft.com/office/drawing/2014/main" id="{F80CA2A6-B8CE-42C2-9822-3A381FB1F433}"/>
              </a:ext>
            </a:extLst>
          </p:cNvPr>
          <p:cNvSpPr/>
          <p:nvPr/>
        </p:nvSpPr>
        <p:spPr>
          <a:xfrm>
            <a:off x="8751746" y="1233376"/>
            <a:ext cx="3138998" cy="202535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All very beneficial in any career pathway and quality of life!</a:t>
            </a:r>
          </a:p>
        </p:txBody>
      </p:sp>
    </p:spTree>
    <p:extLst>
      <p:ext uri="{BB962C8B-B14F-4D97-AF65-F5344CB8AC3E}">
        <p14:creationId xmlns:p14="http://schemas.microsoft.com/office/powerpoint/2010/main" val="1316283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EA4E9-00ED-4A67-B195-5BDDF4824C52}"/>
              </a:ext>
            </a:extLst>
          </p:cNvPr>
          <p:cNvSpPr>
            <a:spLocks noGrp="1"/>
          </p:cNvSpPr>
          <p:nvPr>
            <p:ph type="title"/>
          </p:nvPr>
        </p:nvSpPr>
        <p:spPr>
          <a:xfrm>
            <a:off x="327837" y="121311"/>
            <a:ext cx="5257800" cy="1325563"/>
          </a:xfrm>
        </p:spPr>
        <p:txBody>
          <a:bodyPr/>
          <a:lstStyle/>
          <a:p>
            <a:r>
              <a:rPr lang="en-GB" dirty="0"/>
              <a:t>Careers in Dance </a:t>
            </a:r>
          </a:p>
        </p:txBody>
      </p:sp>
      <p:sp>
        <p:nvSpPr>
          <p:cNvPr id="4" name="TextBox 3">
            <a:extLst>
              <a:ext uri="{FF2B5EF4-FFF2-40B4-BE49-F238E27FC236}">
                <a16:creationId xmlns:a16="http://schemas.microsoft.com/office/drawing/2014/main" id="{B05F041A-FC5A-4733-9313-9EFCE911369D}"/>
              </a:ext>
            </a:extLst>
          </p:cNvPr>
          <p:cNvSpPr txBox="1"/>
          <p:nvPr/>
        </p:nvSpPr>
        <p:spPr>
          <a:xfrm>
            <a:off x="510364" y="1509823"/>
            <a:ext cx="5075273" cy="4431983"/>
          </a:xfrm>
          <a:prstGeom prst="rect">
            <a:avLst/>
          </a:prstGeom>
          <a:noFill/>
        </p:spPr>
        <p:txBody>
          <a:bodyPr wrap="square" rtlCol="0">
            <a:spAutoFit/>
          </a:bodyPr>
          <a:lstStyle/>
          <a:p>
            <a:pPr marL="342900" indent="-342900">
              <a:buFont typeface="Arial" panose="020B0604020202020204" pitchFamily="34" charset="0"/>
              <a:buChar char="•"/>
            </a:pPr>
            <a:r>
              <a:rPr lang="en-GB" sz="2400" b="1" dirty="0">
                <a:solidFill>
                  <a:srgbClr val="7030A0"/>
                </a:solidFill>
              </a:rPr>
              <a:t>Dancer                                                                       </a:t>
            </a:r>
          </a:p>
          <a:p>
            <a:pPr marL="342900" indent="-342900">
              <a:buFont typeface="Arial" panose="020B0604020202020204" pitchFamily="34" charset="0"/>
              <a:buChar char="•"/>
            </a:pPr>
            <a:r>
              <a:rPr lang="en-GB" sz="2400" b="1" dirty="0">
                <a:solidFill>
                  <a:srgbClr val="7030A0"/>
                </a:solidFill>
              </a:rPr>
              <a:t>Choreographer</a:t>
            </a:r>
          </a:p>
          <a:p>
            <a:pPr marL="342900" indent="-342900">
              <a:buFont typeface="Arial" panose="020B0604020202020204" pitchFamily="34" charset="0"/>
              <a:buChar char="•"/>
            </a:pPr>
            <a:r>
              <a:rPr lang="en-GB" sz="2400" b="1" dirty="0">
                <a:solidFill>
                  <a:srgbClr val="7030A0"/>
                </a:solidFill>
              </a:rPr>
              <a:t>Dance Teacher </a:t>
            </a:r>
          </a:p>
          <a:p>
            <a:pPr marL="342900" indent="-342900">
              <a:buFont typeface="Arial" panose="020B0604020202020204" pitchFamily="34" charset="0"/>
              <a:buChar char="•"/>
            </a:pPr>
            <a:r>
              <a:rPr lang="en-GB" sz="2400" b="1" dirty="0">
                <a:solidFill>
                  <a:srgbClr val="7030A0"/>
                </a:solidFill>
              </a:rPr>
              <a:t>Dance Critic</a:t>
            </a:r>
          </a:p>
          <a:p>
            <a:pPr marL="342900" indent="-342900">
              <a:buFont typeface="Arial" panose="020B0604020202020204" pitchFamily="34" charset="0"/>
              <a:buChar char="•"/>
            </a:pPr>
            <a:r>
              <a:rPr lang="en-GB" sz="2400" b="1" dirty="0">
                <a:solidFill>
                  <a:srgbClr val="7030A0"/>
                </a:solidFill>
              </a:rPr>
              <a:t>Educational Dance Workshop Organiser</a:t>
            </a:r>
          </a:p>
          <a:p>
            <a:pPr marL="342900" indent="-342900">
              <a:buFont typeface="Arial" panose="020B0604020202020204" pitchFamily="34" charset="0"/>
              <a:buChar char="•"/>
            </a:pPr>
            <a:r>
              <a:rPr lang="en-GB" sz="2400" b="1" dirty="0">
                <a:solidFill>
                  <a:srgbClr val="7030A0"/>
                </a:solidFill>
              </a:rPr>
              <a:t>Educational Dance Workshop Leader</a:t>
            </a:r>
          </a:p>
          <a:p>
            <a:pPr marL="342900" indent="-342900">
              <a:buFont typeface="Arial" panose="020B0604020202020204" pitchFamily="34" charset="0"/>
              <a:buChar char="•"/>
            </a:pPr>
            <a:r>
              <a:rPr lang="en-GB" sz="2400" b="1" dirty="0">
                <a:solidFill>
                  <a:srgbClr val="7030A0"/>
                </a:solidFill>
              </a:rPr>
              <a:t>In House Dance Residence</a:t>
            </a:r>
          </a:p>
          <a:p>
            <a:pPr marL="342900" indent="-342900">
              <a:buFont typeface="Arial" panose="020B0604020202020204" pitchFamily="34" charset="0"/>
              <a:buChar char="•"/>
            </a:pPr>
            <a:r>
              <a:rPr lang="en-GB" sz="2400" b="1" dirty="0">
                <a:solidFill>
                  <a:srgbClr val="7030A0"/>
                </a:solidFill>
              </a:rPr>
              <a:t>Community Dance Practitioner</a:t>
            </a:r>
            <a:r>
              <a:rPr lang="en-GB" sz="2400" b="1" dirty="0">
                <a:solidFill>
                  <a:srgbClr val="002060"/>
                </a:solidFill>
              </a:rPr>
              <a:t> </a:t>
            </a:r>
          </a:p>
          <a:p>
            <a:endParaRPr lang="en-GB" sz="2400" b="1" dirty="0">
              <a:solidFill>
                <a:srgbClr val="002060"/>
              </a:solidFill>
            </a:endParaRPr>
          </a:p>
          <a:p>
            <a:endParaRPr lang="en-GB" dirty="0"/>
          </a:p>
        </p:txBody>
      </p:sp>
      <p:sp>
        <p:nvSpPr>
          <p:cNvPr id="6" name="Rectangle 5">
            <a:extLst>
              <a:ext uri="{FF2B5EF4-FFF2-40B4-BE49-F238E27FC236}">
                <a16:creationId xmlns:a16="http://schemas.microsoft.com/office/drawing/2014/main" id="{B20E820F-FB72-431D-B40C-8F7E75575D67}"/>
              </a:ext>
            </a:extLst>
          </p:cNvPr>
          <p:cNvSpPr/>
          <p:nvPr/>
        </p:nvSpPr>
        <p:spPr>
          <a:xfrm>
            <a:off x="6365359" y="121311"/>
            <a:ext cx="6096000" cy="7109639"/>
          </a:xfrm>
          <a:prstGeom prst="rect">
            <a:avLst/>
          </a:prstGeom>
        </p:spPr>
        <p:txBody>
          <a:bodyPr>
            <a:spAutoFit/>
          </a:bodyPr>
          <a:lstStyle/>
          <a:p>
            <a:pPr marL="342900" indent="-342900">
              <a:buFont typeface="Arial" panose="020B0604020202020204" pitchFamily="34" charset="0"/>
              <a:buChar char="•"/>
            </a:pPr>
            <a:r>
              <a:rPr lang="en-GB" sz="2400" b="1" dirty="0">
                <a:solidFill>
                  <a:srgbClr val="7030A0"/>
                </a:solidFill>
              </a:rPr>
              <a:t>Dance Movement Therapist </a:t>
            </a:r>
          </a:p>
          <a:p>
            <a:pPr marL="342900" indent="-342900">
              <a:buFont typeface="Arial" panose="020B0604020202020204" pitchFamily="34" charset="0"/>
              <a:buChar char="•"/>
            </a:pPr>
            <a:r>
              <a:rPr lang="en-GB" sz="2400" b="1" dirty="0">
                <a:solidFill>
                  <a:srgbClr val="7030A0"/>
                </a:solidFill>
              </a:rPr>
              <a:t>Dance Journalist </a:t>
            </a:r>
          </a:p>
          <a:p>
            <a:pPr marL="342900" indent="-342900">
              <a:buFont typeface="Arial" panose="020B0604020202020204" pitchFamily="34" charset="0"/>
              <a:buChar char="•"/>
            </a:pPr>
            <a:r>
              <a:rPr lang="en-GB" sz="2400" b="1" dirty="0">
                <a:solidFill>
                  <a:srgbClr val="7030A0"/>
                </a:solidFill>
              </a:rPr>
              <a:t>Dance Lecturer or Academic Researcher </a:t>
            </a:r>
          </a:p>
          <a:p>
            <a:pPr marL="342900" indent="-342900">
              <a:buFont typeface="Arial" panose="020B0604020202020204" pitchFamily="34" charset="0"/>
              <a:buChar char="•"/>
            </a:pPr>
            <a:r>
              <a:rPr lang="en-GB" sz="2400" b="1" dirty="0">
                <a:solidFill>
                  <a:srgbClr val="7030A0"/>
                </a:solidFill>
              </a:rPr>
              <a:t>Dance Photographer </a:t>
            </a:r>
          </a:p>
          <a:p>
            <a:pPr marL="342900" indent="-342900">
              <a:buFont typeface="Arial" panose="020B0604020202020204" pitchFamily="34" charset="0"/>
              <a:buChar char="•"/>
            </a:pPr>
            <a:r>
              <a:rPr lang="en-GB" sz="2400" b="1" dirty="0">
                <a:solidFill>
                  <a:srgbClr val="7030A0"/>
                </a:solidFill>
              </a:rPr>
              <a:t>Dance Project Coordinator</a:t>
            </a:r>
          </a:p>
          <a:p>
            <a:pPr marL="342900" indent="-342900">
              <a:buFont typeface="Arial" panose="020B0604020202020204" pitchFamily="34" charset="0"/>
              <a:buChar char="•"/>
            </a:pPr>
            <a:r>
              <a:rPr lang="en-GB" sz="2400" b="1" dirty="0">
                <a:solidFill>
                  <a:srgbClr val="7030A0"/>
                </a:solidFill>
              </a:rPr>
              <a:t>Dance Producer </a:t>
            </a:r>
          </a:p>
          <a:p>
            <a:pPr marL="342900" indent="-342900">
              <a:buFont typeface="Arial" panose="020B0604020202020204" pitchFamily="34" charset="0"/>
              <a:buChar char="•"/>
            </a:pPr>
            <a:r>
              <a:rPr lang="en-GB" sz="2400" b="1" dirty="0">
                <a:solidFill>
                  <a:srgbClr val="7030A0"/>
                </a:solidFill>
              </a:rPr>
              <a:t>Notation/Choreology Pilates/Yoga Instructor </a:t>
            </a:r>
          </a:p>
          <a:p>
            <a:pPr marL="342900" indent="-342900">
              <a:buFont typeface="Arial" panose="020B0604020202020204" pitchFamily="34" charset="0"/>
              <a:buChar char="•"/>
            </a:pPr>
            <a:r>
              <a:rPr lang="en-GB" sz="2400" b="1" dirty="0">
                <a:solidFill>
                  <a:srgbClr val="7030A0"/>
                </a:solidFill>
              </a:rPr>
              <a:t>Talent Agent</a:t>
            </a:r>
          </a:p>
          <a:p>
            <a:pPr marL="342900" indent="-342900">
              <a:buFont typeface="Arial" panose="020B0604020202020204" pitchFamily="34" charset="0"/>
              <a:buChar char="•"/>
            </a:pPr>
            <a:r>
              <a:rPr lang="en-GB" sz="2400" b="1" dirty="0">
                <a:solidFill>
                  <a:srgbClr val="7030A0"/>
                </a:solidFill>
              </a:rPr>
              <a:t>Fitness Coach</a:t>
            </a:r>
          </a:p>
          <a:p>
            <a:pPr marL="342900" indent="-342900">
              <a:buFont typeface="Arial" panose="020B0604020202020204" pitchFamily="34" charset="0"/>
              <a:buChar char="•"/>
            </a:pPr>
            <a:r>
              <a:rPr lang="en-GB" sz="2400" b="1" dirty="0">
                <a:solidFill>
                  <a:srgbClr val="7030A0"/>
                </a:solidFill>
              </a:rPr>
              <a:t>Specialised Dance Teacher</a:t>
            </a:r>
          </a:p>
          <a:p>
            <a:pPr marL="342900" indent="-342900">
              <a:buFont typeface="Arial" panose="020B0604020202020204" pitchFamily="34" charset="0"/>
              <a:buChar char="•"/>
            </a:pPr>
            <a:r>
              <a:rPr lang="en-GB" sz="2400" b="1" dirty="0">
                <a:solidFill>
                  <a:srgbClr val="7030A0"/>
                </a:solidFill>
              </a:rPr>
              <a:t>Dance/Arts/Culture Officer </a:t>
            </a:r>
          </a:p>
          <a:p>
            <a:pPr marL="342900" indent="-342900">
              <a:buFont typeface="Arial" panose="020B0604020202020204" pitchFamily="34" charset="0"/>
              <a:buChar char="•"/>
            </a:pPr>
            <a:r>
              <a:rPr lang="en-GB" sz="2400" b="1" dirty="0">
                <a:solidFill>
                  <a:srgbClr val="7030A0"/>
                </a:solidFill>
              </a:rPr>
              <a:t>Dance Company Education Specialist </a:t>
            </a:r>
          </a:p>
          <a:p>
            <a:pPr marL="342900" indent="-342900">
              <a:buFont typeface="Arial" panose="020B0604020202020204" pitchFamily="34" charset="0"/>
              <a:buChar char="•"/>
            </a:pPr>
            <a:r>
              <a:rPr lang="en-GB" sz="2400" b="1" dirty="0">
                <a:solidFill>
                  <a:srgbClr val="7030A0"/>
                </a:solidFill>
              </a:rPr>
              <a:t>Dance Film Maker </a:t>
            </a:r>
          </a:p>
          <a:p>
            <a:endParaRPr lang="en-GB" b="1" dirty="0">
              <a:solidFill>
                <a:srgbClr val="002060"/>
              </a:solidFill>
            </a:endParaRPr>
          </a:p>
          <a:p>
            <a:endParaRPr lang="en-GB" b="1" dirty="0"/>
          </a:p>
          <a:p>
            <a:endParaRPr lang="en-GB" b="1" dirty="0"/>
          </a:p>
          <a:p>
            <a:endParaRPr lang="en-GB" b="1" dirty="0"/>
          </a:p>
        </p:txBody>
      </p:sp>
    </p:spTree>
    <p:extLst>
      <p:ext uri="{BB962C8B-B14F-4D97-AF65-F5344CB8AC3E}">
        <p14:creationId xmlns:p14="http://schemas.microsoft.com/office/powerpoint/2010/main" val="1875067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9042F-6BEA-4AD9-B43F-9F11176199E9}"/>
              </a:ext>
            </a:extLst>
          </p:cNvPr>
          <p:cNvSpPr>
            <a:spLocks noGrp="1"/>
          </p:cNvSpPr>
          <p:nvPr>
            <p:ph type="title"/>
          </p:nvPr>
        </p:nvSpPr>
        <p:spPr>
          <a:xfrm>
            <a:off x="297709" y="195004"/>
            <a:ext cx="11589488" cy="655601"/>
          </a:xfrm>
        </p:spPr>
        <p:txBody>
          <a:bodyPr>
            <a:normAutofit/>
          </a:bodyPr>
          <a:lstStyle/>
          <a:p>
            <a:r>
              <a:rPr lang="en-GB" sz="2800" dirty="0"/>
              <a:t>What will I Study in the Btec Tech Award in Dance?</a:t>
            </a:r>
          </a:p>
        </p:txBody>
      </p:sp>
      <p:sp>
        <p:nvSpPr>
          <p:cNvPr id="3" name="Content Placeholder 2">
            <a:extLst>
              <a:ext uri="{FF2B5EF4-FFF2-40B4-BE49-F238E27FC236}">
                <a16:creationId xmlns:a16="http://schemas.microsoft.com/office/drawing/2014/main" id="{01D2B8B2-8FFC-459E-B4F9-D7DB69DE4FC5}"/>
              </a:ext>
            </a:extLst>
          </p:cNvPr>
          <p:cNvSpPr>
            <a:spLocks noGrp="1"/>
          </p:cNvSpPr>
          <p:nvPr>
            <p:ph idx="1"/>
          </p:nvPr>
        </p:nvSpPr>
        <p:spPr>
          <a:xfrm>
            <a:off x="297710" y="975019"/>
            <a:ext cx="11589487" cy="5687977"/>
          </a:xfrm>
        </p:spPr>
        <p:txBody>
          <a:bodyPr>
            <a:normAutofit/>
          </a:bodyPr>
          <a:lstStyle/>
          <a:p>
            <a:pPr marL="0" indent="0">
              <a:buNone/>
            </a:pPr>
            <a:r>
              <a:rPr lang="en-GB" b="1" i="1" dirty="0"/>
              <a:t>You will study 3 Units: </a:t>
            </a:r>
          </a:p>
          <a:p>
            <a:r>
              <a:rPr lang="en-GB" b="1" dirty="0"/>
              <a:t>Component 1 – Exploring the Performing Arts</a:t>
            </a:r>
          </a:p>
          <a:p>
            <a:pPr marL="0" indent="0">
              <a:buNone/>
            </a:pPr>
            <a:r>
              <a:rPr lang="en-GB" b="1" dirty="0">
                <a:solidFill>
                  <a:srgbClr val="7030A0"/>
                </a:solidFill>
              </a:rPr>
              <a:t>This means you will learn dance technique and choreography from different dance styles and professional dance works.</a:t>
            </a:r>
          </a:p>
          <a:p>
            <a:r>
              <a:rPr lang="en-GB" b="1" dirty="0"/>
              <a:t>Component 2 – Developing Skills and Techniques in the Performing Arts.</a:t>
            </a:r>
          </a:p>
          <a:p>
            <a:pPr marL="0" indent="0">
              <a:buNone/>
            </a:pPr>
            <a:r>
              <a:rPr lang="en-GB" b="1" dirty="0">
                <a:solidFill>
                  <a:srgbClr val="7030A0"/>
                </a:solidFill>
              </a:rPr>
              <a:t>This means you will develop your own technical dance and performance skills resulting in a performance to a live audience.  </a:t>
            </a:r>
          </a:p>
          <a:p>
            <a:r>
              <a:rPr lang="en-GB" b="1" dirty="0"/>
              <a:t>Component 3 – Responding to a Brief</a:t>
            </a:r>
          </a:p>
          <a:p>
            <a:pPr marL="0" indent="0">
              <a:buNone/>
            </a:pPr>
            <a:r>
              <a:rPr lang="en-GB" b="1" dirty="0">
                <a:solidFill>
                  <a:srgbClr val="7030A0"/>
                </a:solidFill>
              </a:rPr>
              <a:t>This means you have to make up a 7-15 min Dance piece in a group based on a set theme given by the examination board. </a:t>
            </a:r>
          </a:p>
        </p:txBody>
      </p:sp>
    </p:spTree>
    <p:extLst>
      <p:ext uri="{BB962C8B-B14F-4D97-AF65-F5344CB8AC3E}">
        <p14:creationId xmlns:p14="http://schemas.microsoft.com/office/powerpoint/2010/main" val="1420243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9042F-6BEA-4AD9-B43F-9F11176199E9}"/>
              </a:ext>
            </a:extLst>
          </p:cNvPr>
          <p:cNvSpPr>
            <a:spLocks noGrp="1"/>
          </p:cNvSpPr>
          <p:nvPr>
            <p:ph type="title"/>
          </p:nvPr>
        </p:nvSpPr>
        <p:spPr>
          <a:xfrm>
            <a:off x="838200" y="149933"/>
            <a:ext cx="10515600" cy="764468"/>
          </a:xfrm>
        </p:spPr>
        <p:txBody>
          <a:bodyPr>
            <a:normAutofit/>
          </a:bodyPr>
          <a:lstStyle/>
          <a:p>
            <a:r>
              <a:rPr lang="en-GB" sz="3200" dirty="0"/>
              <a:t>What does the course look like? </a:t>
            </a:r>
          </a:p>
        </p:txBody>
      </p:sp>
      <p:sp>
        <p:nvSpPr>
          <p:cNvPr id="3" name="Content Placeholder 2">
            <a:extLst>
              <a:ext uri="{FF2B5EF4-FFF2-40B4-BE49-F238E27FC236}">
                <a16:creationId xmlns:a16="http://schemas.microsoft.com/office/drawing/2014/main" id="{01D2B8B2-8FFC-459E-B4F9-D7DB69DE4FC5}"/>
              </a:ext>
            </a:extLst>
          </p:cNvPr>
          <p:cNvSpPr>
            <a:spLocks noGrp="1"/>
          </p:cNvSpPr>
          <p:nvPr>
            <p:ph idx="1"/>
          </p:nvPr>
        </p:nvSpPr>
        <p:spPr>
          <a:xfrm>
            <a:off x="255181" y="914401"/>
            <a:ext cx="11717079" cy="5042263"/>
          </a:xfrm>
        </p:spPr>
        <p:txBody>
          <a:bodyPr>
            <a:normAutofit lnSpcReduction="10000"/>
          </a:bodyPr>
          <a:lstStyle/>
          <a:p>
            <a:pPr marL="0" indent="0">
              <a:buNone/>
            </a:pPr>
            <a:r>
              <a:rPr lang="en-GB" b="1" dirty="0">
                <a:solidFill>
                  <a:srgbClr val="7030A0"/>
                </a:solidFill>
              </a:rPr>
              <a:t>You will have practical lessons where you will explore different dance styles and technique as well as lessons in an IT room whereby you will research and learn about famous dance choreographers. You will have the opportunity to be a Dancer, Choreographer and Dance Critic!</a:t>
            </a:r>
          </a:p>
          <a:p>
            <a:pPr marL="0" indent="0">
              <a:buNone/>
            </a:pPr>
            <a:endParaRPr lang="en-GB" i="1" dirty="0"/>
          </a:p>
          <a:p>
            <a:pPr marL="0" indent="0">
              <a:buNone/>
            </a:pPr>
            <a:r>
              <a:rPr lang="en-GB" b="1" i="1" dirty="0"/>
              <a:t>You will complete Component 1 – In Yr. 10.</a:t>
            </a:r>
          </a:p>
          <a:p>
            <a:pPr marL="0" indent="0">
              <a:buNone/>
            </a:pPr>
            <a:endParaRPr lang="en-GB" b="1" i="1" dirty="0"/>
          </a:p>
          <a:p>
            <a:pPr marL="0" indent="0">
              <a:buNone/>
            </a:pPr>
            <a:r>
              <a:rPr lang="en-GB" b="1" i="1" dirty="0"/>
              <a:t>You will complete Component 2 and 3 in Yr. 11. </a:t>
            </a:r>
          </a:p>
          <a:p>
            <a:pPr marL="0" indent="0">
              <a:buNone/>
            </a:pPr>
            <a:endParaRPr lang="en-GB" i="1" dirty="0"/>
          </a:p>
          <a:p>
            <a:pPr marL="0" indent="0">
              <a:buNone/>
            </a:pPr>
            <a:r>
              <a:rPr lang="en-GB" b="1" dirty="0">
                <a:solidFill>
                  <a:srgbClr val="7030A0"/>
                </a:solidFill>
              </a:rPr>
              <a:t>You do not have to sit any written exams however you do have to produced detailed written coursework for each component. </a:t>
            </a:r>
          </a:p>
        </p:txBody>
      </p:sp>
    </p:spTree>
    <p:extLst>
      <p:ext uri="{BB962C8B-B14F-4D97-AF65-F5344CB8AC3E}">
        <p14:creationId xmlns:p14="http://schemas.microsoft.com/office/powerpoint/2010/main" val="3099147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9042F-6BEA-4AD9-B43F-9F11176199E9}"/>
              </a:ext>
            </a:extLst>
          </p:cNvPr>
          <p:cNvSpPr>
            <a:spLocks noGrp="1"/>
          </p:cNvSpPr>
          <p:nvPr>
            <p:ph type="title"/>
          </p:nvPr>
        </p:nvSpPr>
        <p:spPr>
          <a:xfrm>
            <a:off x="365760" y="149932"/>
            <a:ext cx="10515600" cy="828263"/>
          </a:xfrm>
        </p:spPr>
        <p:txBody>
          <a:bodyPr>
            <a:normAutofit/>
          </a:bodyPr>
          <a:lstStyle/>
          <a:p>
            <a:r>
              <a:rPr lang="en-GB" sz="3600" dirty="0"/>
              <a:t>How am I assessed? </a:t>
            </a:r>
          </a:p>
        </p:txBody>
      </p:sp>
      <p:sp>
        <p:nvSpPr>
          <p:cNvPr id="3" name="Content Placeholder 2">
            <a:extLst>
              <a:ext uri="{FF2B5EF4-FFF2-40B4-BE49-F238E27FC236}">
                <a16:creationId xmlns:a16="http://schemas.microsoft.com/office/drawing/2014/main" id="{01D2B8B2-8FFC-459E-B4F9-D7DB69DE4FC5}"/>
              </a:ext>
            </a:extLst>
          </p:cNvPr>
          <p:cNvSpPr>
            <a:spLocks noGrp="1"/>
          </p:cNvSpPr>
          <p:nvPr>
            <p:ph idx="1"/>
          </p:nvPr>
        </p:nvSpPr>
        <p:spPr>
          <a:xfrm>
            <a:off x="365760" y="978195"/>
            <a:ext cx="11649031" cy="5042263"/>
          </a:xfrm>
        </p:spPr>
        <p:txBody>
          <a:bodyPr>
            <a:normAutofit/>
          </a:bodyPr>
          <a:lstStyle/>
          <a:p>
            <a:pPr marL="0" indent="0">
              <a:buNone/>
            </a:pPr>
            <a:r>
              <a:rPr lang="en-GB" b="1" dirty="0"/>
              <a:t>Component 1 </a:t>
            </a:r>
            <a:r>
              <a:rPr lang="en-GB" dirty="0"/>
              <a:t>– You must produce a 20 page PowerPoint based on a professional dance work. </a:t>
            </a:r>
          </a:p>
          <a:p>
            <a:pPr marL="0" indent="0">
              <a:buNone/>
            </a:pPr>
            <a:endParaRPr lang="en-GB" dirty="0"/>
          </a:p>
          <a:p>
            <a:pPr marL="0" indent="0">
              <a:buNone/>
            </a:pPr>
            <a:r>
              <a:rPr lang="en-GB" b="1" dirty="0"/>
              <a:t>Component 2 </a:t>
            </a:r>
            <a:r>
              <a:rPr lang="en-GB" dirty="0"/>
              <a:t>– You must perform a Dance piece to a live audience, write a rehearsal log and complete an evaluation. </a:t>
            </a:r>
          </a:p>
          <a:p>
            <a:pPr marL="0" indent="0">
              <a:buNone/>
            </a:pPr>
            <a:endParaRPr lang="en-GB" dirty="0"/>
          </a:p>
          <a:p>
            <a:pPr marL="0" indent="0">
              <a:buNone/>
            </a:pPr>
            <a:r>
              <a:rPr lang="en-GB" b="1" dirty="0"/>
              <a:t>Component 3 </a:t>
            </a:r>
            <a:r>
              <a:rPr lang="en-GB" dirty="0"/>
              <a:t>– You must perform a 7-15min Dance and complete three written tasks under exam conditions. </a:t>
            </a:r>
          </a:p>
          <a:p>
            <a:pPr marL="0" indent="0">
              <a:buNone/>
            </a:pPr>
            <a:r>
              <a:rPr lang="en-GB" b="1" dirty="0">
                <a:solidFill>
                  <a:srgbClr val="7030A0"/>
                </a:solidFill>
              </a:rPr>
              <a:t>Each Component is moderated and sent to an external examiner. You will receive a grade for each component. The three grades are then added together to make your final mark. </a:t>
            </a:r>
            <a:endParaRPr lang="en-GB" b="1" i="1" dirty="0">
              <a:solidFill>
                <a:srgbClr val="7030A0"/>
              </a:solidFill>
            </a:endParaRPr>
          </a:p>
          <a:p>
            <a:pPr marL="0" indent="0">
              <a:buNone/>
            </a:pPr>
            <a:endParaRPr lang="en-GB" i="1" dirty="0"/>
          </a:p>
        </p:txBody>
      </p:sp>
    </p:spTree>
    <p:extLst>
      <p:ext uri="{BB962C8B-B14F-4D97-AF65-F5344CB8AC3E}">
        <p14:creationId xmlns:p14="http://schemas.microsoft.com/office/powerpoint/2010/main" val="3631086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9185-AD9C-4CCE-B4D6-DC073AA70DDF}"/>
              </a:ext>
            </a:extLst>
          </p:cNvPr>
          <p:cNvSpPr>
            <a:spLocks noGrp="1"/>
          </p:cNvSpPr>
          <p:nvPr>
            <p:ph type="title"/>
          </p:nvPr>
        </p:nvSpPr>
        <p:spPr>
          <a:xfrm>
            <a:off x="361507" y="18256"/>
            <a:ext cx="10515600" cy="1023736"/>
          </a:xfrm>
        </p:spPr>
        <p:txBody>
          <a:bodyPr/>
          <a:lstStyle/>
          <a:p>
            <a:r>
              <a:rPr lang="en-GB" dirty="0"/>
              <a:t>What can I go on to study?</a:t>
            </a:r>
          </a:p>
        </p:txBody>
      </p:sp>
      <p:sp>
        <p:nvSpPr>
          <p:cNvPr id="3" name="Content Placeholder 2">
            <a:extLst>
              <a:ext uri="{FF2B5EF4-FFF2-40B4-BE49-F238E27FC236}">
                <a16:creationId xmlns:a16="http://schemas.microsoft.com/office/drawing/2014/main" id="{3CBDBC05-BBF6-4207-99FC-CB2E53833E21}"/>
              </a:ext>
            </a:extLst>
          </p:cNvPr>
          <p:cNvSpPr>
            <a:spLocks noGrp="1"/>
          </p:cNvSpPr>
          <p:nvPr>
            <p:ph idx="1"/>
          </p:nvPr>
        </p:nvSpPr>
        <p:spPr>
          <a:xfrm>
            <a:off x="361507" y="1161780"/>
            <a:ext cx="11525693" cy="4025946"/>
          </a:xfrm>
        </p:spPr>
        <p:txBody>
          <a:bodyPr/>
          <a:lstStyle/>
          <a:p>
            <a:r>
              <a:rPr lang="en-GB" b="1" dirty="0">
                <a:solidFill>
                  <a:srgbClr val="7030A0"/>
                </a:solidFill>
              </a:rPr>
              <a:t>Vocational Level 3 Courses in Dance, Drama or Musical Theatre</a:t>
            </a:r>
          </a:p>
          <a:p>
            <a:r>
              <a:rPr lang="en-GB" b="1" dirty="0">
                <a:solidFill>
                  <a:srgbClr val="7030A0"/>
                </a:solidFill>
              </a:rPr>
              <a:t>A Level Dance, Drama </a:t>
            </a:r>
          </a:p>
          <a:p>
            <a:r>
              <a:rPr lang="en-GB" b="1" dirty="0">
                <a:solidFill>
                  <a:srgbClr val="7030A0"/>
                </a:solidFill>
              </a:rPr>
              <a:t>Level 3 Course in Theatrical Hair and Media Make Up.</a:t>
            </a:r>
          </a:p>
          <a:p>
            <a:r>
              <a:rPr lang="en-GB" b="1" dirty="0">
                <a:solidFill>
                  <a:srgbClr val="7030A0"/>
                </a:solidFill>
              </a:rPr>
              <a:t>Dance and Musical Theatre Triple Award Diploma</a:t>
            </a:r>
          </a:p>
          <a:p>
            <a:r>
              <a:rPr lang="en-GB" b="1" dirty="0">
                <a:solidFill>
                  <a:srgbClr val="7030A0"/>
                </a:solidFill>
              </a:rPr>
              <a:t>Level 3 Diploma in I.S.T.D Dance </a:t>
            </a:r>
          </a:p>
          <a:p>
            <a:r>
              <a:rPr lang="en-GB" b="1" dirty="0">
                <a:solidFill>
                  <a:srgbClr val="7030A0"/>
                </a:solidFill>
              </a:rPr>
              <a:t>Anatomy and Physiology (A&amp;P) Level 3 Certificate</a:t>
            </a:r>
          </a:p>
          <a:p>
            <a:endParaRPr lang="en-GB" dirty="0"/>
          </a:p>
        </p:txBody>
      </p:sp>
    </p:spTree>
    <p:extLst>
      <p:ext uri="{BB962C8B-B14F-4D97-AF65-F5344CB8AC3E}">
        <p14:creationId xmlns:p14="http://schemas.microsoft.com/office/powerpoint/2010/main" val="276643125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520</Words>
  <Application>Microsoft Office PowerPoint</Application>
  <PresentationFormat>Widescreen</PresentationFormat>
  <Paragraphs>73</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Century Gothic</vt:lpstr>
      <vt:lpstr>1_Office Theme</vt:lpstr>
      <vt:lpstr>Year 9 Options Roadshow </vt:lpstr>
      <vt:lpstr>The Importance of Dance: Transferable Skills – The Power of Dancing!</vt:lpstr>
      <vt:lpstr>Careers in Dance </vt:lpstr>
      <vt:lpstr>What will I Study in the Btec Tech Award in Dance?</vt:lpstr>
      <vt:lpstr>What does the course look like? </vt:lpstr>
      <vt:lpstr>How am I assessed? </vt:lpstr>
      <vt:lpstr>What can I go on to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T&amp;L at WSS</dc:title>
  <dc:creator>Andy Papanicolaou</dc:creator>
  <cp:lastModifiedBy>Rachel Floyd</cp:lastModifiedBy>
  <cp:revision>24</cp:revision>
  <dcterms:created xsi:type="dcterms:W3CDTF">2023-08-25T10:52:45Z</dcterms:created>
  <dcterms:modified xsi:type="dcterms:W3CDTF">2024-01-30T10:24:35Z</dcterms:modified>
</cp:coreProperties>
</file>